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4"/>
  </p:sldMasterIdLst>
  <p:notesMasterIdLst>
    <p:notesMasterId r:id="rId23"/>
  </p:notesMasterIdLst>
  <p:handoutMasterIdLst>
    <p:handoutMasterId r:id="rId24"/>
  </p:handoutMasterIdLst>
  <p:sldIdLst>
    <p:sldId id="259" r:id="rId5"/>
    <p:sldId id="262" r:id="rId6"/>
    <p:sldId id="521" r:id="rId7"/>
    <p:sldId id="522" r:id="rId8"/>
    <p:sldId id="524" r:id="rId9"/>
    <p:sldId id="525" r:id="rId10"/>
    <p:sldId id="536" r:id="rId11"/>
    <p:sldId id="523" r:id="rId12"/>
    <p:sldId id="537" r:id="rId13"/>
    <p:sldId id="532" r:id="rId14"/>
    <p:sldId id="533" r:id="rId15"/>
    <p:sldId id="527" r:id="rId16"/>
    <p:sldId id="534" r:id="rId17"/>
    <p:sldId id="513" r:id="rId18"/>
    <p:sldId id="535" r:id="rId19"/>
    <p:sldId id="529" r:id="rId20"/>
    <p:sldId id="531" r:id="rId21"/>
    <p:sldId id="397" r:id="rId22"/>
  </p:sldIdLst>
  <p:sldSz cx="12192000" cy="6858000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role BALZANO" initials="CB" lastIdx="7" clrIdx="0">
    <p:extLst>
      <p:ext uri="{19B8F6BF-5375-455C-9EA6-DF929625EA0E}">
        <p15:presenceInfo xmlns:p15="http://schemas.microsoft.com/office/powerpoint/2012/main" userId="S-1-5-21-71426310-4164712750-492480070-8120" providerId="AD"/>
      </p:ext>
    </p:extLst>
  </p:cmAuthor>
  <p:cmAuthor id="2" name="Aude OLLIVIER-CADORET" initials="AO" lastIdx="3" clrIdx="1">
    <p:extLst>
      <p:ext uri="{19B8F6BF-5375-455C-9EA6-DF929625EA0E}">
        <p15:presenceInfo xmlns:p15="http://schemas.microsoft.com/office/powerpoint/2012/main" userId="Aude OLLIVIER-CADORE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AFE6"/>
    <a:srgbClr val="E31F26"/>
    <a:srgbClr val="FFDC00"/>
    <a:srgbClr val="49BED8"/>
    <a:srgbClr val="619FD7"/>
    <a:srgbClr val="8FBAE2"/>
    <a:srgbClr val="893F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tyle moyen 4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25E5076-3810-47DD-B79F-674D7AD40C01}" styleName="Style foncé 1 - Accentuation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16DA210-FB5B-4158-B5E0-FEB733F419BA}" styleName="Style clair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Style léger 3 - Accentuation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2838BEF-8BB2-4498-84A7-C5851F593DF1}" styleName="Style moyen 4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505E3EF-67EA-436B-97B2-0124C06EBD24}" styleName="Style moyen 4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58" autoAdjust="0"/>
    <p:restoredTop sz="77709" autoAdjust="0"/>
  </p:normalViewPr>
  <p:slideViewPr>
    <p:cSldViewPr snapToGrid="0">
      <p:cViewPr varScale="1">
        <p:scale>
          <a:sx n="67" d="100"/>
          <a:sy n="67" d="100"/>
        </p:scale>
        <p:origin x="96" y="32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A644D4C4-F8C6-482E-8F0C-D28CAA48438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646E96D-45E2-4052-918F-4C7D525971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77ABB1-04D1-4BC2-B44F-C73FF3683B86}" type="datetimeFigureOut">
              <a:rPr lang="fr-FR" smtClean="0"/>
              <a:t>16/05/2024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31A6D87-71CF-4AA7-B641-7B256294ED3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1C5B13C-450B-4606-8287-6C9BFF6DC98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10939B-E15E-4022-A6D9-BD919CB7B4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09309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C0F83B-9DD9-4534-A1C0-023C4B249C6B}" type="datetimeFigureOut">
              <a:rPr lang="fr-FR" smtClean="0"/>
              <a:t>16/05/2024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834B7E-121D-42D4-8062-72361A2A1B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6145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834B7E-121D-42D4-8062-72361A2A1BC9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54484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834B7E-121D-42D4-8062-72361A2A1BC9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21770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834B7E-121D-42D4-8062-72361A2A1BC9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6316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834B7E-121D-42D4-8062-72361A2A1BC9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48665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12" Type="http://schemas.openxmlformats.org/officeDocument/2006/relationships/image" Target="../media/image16.png"/><Relationship Id="rId2" Type="http://schemas.openxmlformats.org/officeDocument/2006/relationships/image" Target="../media/image6.jpeg"/><Relationship Id="rId16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hyperlink" Target="http://www.images-et-reseaux.com/" TargetMode="External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5729CC27-1C89-44F1-80F3-91DF0084DCAD}"/>
              </a:ext>
            </a:extLst>
          </p:cNvPr>
          <p:cNvSpPr/>
          <p:nvPr userDrawn="1"/>
        </p:nvSpPr>
        <p:spPr>
          <a:xfrm>
            <a:off x="-1" y="0"/>
            <a:ext cx="1578634" cy="6874913"/>
          </a:xfrm>
          <a:prstGeom prst="rect">
            <a:avLst/>
          </a:prstGeom>
          <a:solidFill>
            <a:srgbClr val="F5D503"/>
          </a:solidFill>
          <a:ln>
            <a:solidFill>
              <a:srgbClr val="F5D5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A182D208-E8E0-4CD5-BB79-187151A4B69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49"/>
          <a:stretch/>
        </p:blipFill>
        <p:spPr>
          <a:xfrm>
            <a:off x="6096000" y="634"/>
            <a:ext cx="5927592" cy="6874913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935F1035-3BAB-4BC6-914E-E717B8A4716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9635" y="391365"/>
            <a:ext cx="1744902" cy="2666337"/>
          </a:xfrm>
          <a:prstGeom prst="rect">
            <a:avLst/>
          </a:prstGeom>
        </p:spPr>
      </p:pic>
      <p:sp>
        <p:nvSpPr>
          <p:cNvPr id="23" name="Titre 1">
            <a:extLst>
              <a:ext uri="{FF2B5EF4-FFF2-40B4-BE49-F238E27FC236}">
                <a16:creationId xmlns:a16="http://schemas.microsoft.com/office/drawing/2014/main" id="{817BBC50-1208-444F-A40F-C4329DC34C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78254" y="4828328"/>
            <a:ext cx="5138758" cy="713733"/>
          </a:xfrm>
          <a:prstGeom prst="rect">
            <a:avLst/>
          </a:prstGeom>
        </p:spPr>
        <p:txBody>
          <a:bodyPr anchor="b"/>
          <a:lstStyle>
            <a:lvl1pPr algn="ctr">
              <a:defRPr sz="3600">
                <a:solidFill>
                  <a:srgbClr val="14AFE6"/>
                </a:solidFill>
                <a:latin typeface="+mj-lt"/>
                <a:cs typeface="Sony Sketch EF" panose="020B0803020104020203" pitchFamily="3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9E87346-983B-4361-8D8C-CE3BA02D542B}"/>
              </a:ext>
            </a:extLst>
          </p:cNvPr>
          <p:cNvSpPr/>
          <p:nvPr userDrawn="1"/>
        </p:nvSpPr>
        <p:spPr>
          <a:xfrm>
            <a:off x="1588060" y="6528108"/>
            <a:ext cx="4517367" cy="3386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1D19E343-E721-4DDA-9C09-0F05FCE8CC8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479" y="3278908"/>
            <a:ext cx="3235358" cy="2050473"/>
          </a:xfrm>
          <a:prstGeom prst="rect">
            <a:avLst/>
          </a:prstGeom>
        </p:spPr>
      </p:pic>
      <p:sp>
        <p:nvSpPr>
          <p:cNvPr id="26" name="Sous-titre 2">
            <a:extLst>
              <a:ext uri="{FF2B5EF4-FFF2-40B4-BE49-F238E27FC236}">
                <a16:creationId xmlns:a16="http://schemas.microsoft.com/office/drawing/2014/main" id="{9EB81C27-9557-4EEB-B04E-C49CF85B13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62245" y="5732508"/>
            <a:ext cx="3554366" cy="87252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latin typeface="+mn-lt"/>
                <a:ea typeface="Roboto Condensed" panose="02000000000000000000" pitchFamily="2" charset="0"/>
                <a:cs typeface="Roboto Condensed" panose="020000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Modifier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4289354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3DAC559-D1C2-456E-94B7-4489C217A693}"/>
              </a:ext>
            </a:extLst>
          </p:cNvPr>
          <p:cNvSpPr/>
          <p:nvPr userDrawn="1"/>
        </p:nvSpPr>
        <p:spPr>
          <a:xfrm>
            <a:off x="0" y="0"/>
            <a:ext cx="3477790" cy="4959923"/>
          </a:xfrm>
          <a:prstGeom prst="rect">
            <a:avLst/>
          </a:prstGeom>
          <a:solidFill>
            <a:srgbClr val="F5D503"/>
          </a:solidFill>
          <a:ln>
            <a:solidFill>
              <a:srgbClr val="F5D5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14F7D271-6B75-4752-ABAB-3BE096059B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88310" y="1853365"/>
            <a:ext cx="5736377" cy="1534907"/>
          </a:xfrm>
          <a:prstGeom prst="rect">
            <a:avLst/>
          </a:prstGeom>
        </p:spPr>
        <p:txBody>
          <a:bodyPr anchor="b"/>
          <a:lstStyle>
            <a:lvl1pPr algn="ctr">
              <a:defRPr sz="4000" baseline="0">
                <a:solidFill>
                  <a:schemeClr val="tx1"/>
                </a:solidFill>
                <a:latin typeface="+mj-lt"/>
                <a:cs typeface="Sony Sketch EF" panose="020B0803020104020203" pitchFamily="34" charset="0"/>
              </a:defRPr>
            </a:lvl1pPr>
          </a:lstStyle>
          <a:p>
            <a:r>
              <a:rPr lang="fr-FR" dirty="0"/>
              <a:t>Insérer titre</a:t>
            </a:r>
            <a:br>
              <a:rPr lang="fr-FR" dirty="0"/>
            </a:br>
            <a:r>
              <a:rPr lang="fr-FR" dirty="0"/>
              <a:t>Partie 1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2409732B-D6CF-4802-A939-7926A864FCD1}"/>
              </a:ext>
            </a:extLst>
          </p:cNvPr>
          <p:cNvCxnSpPr>
            <a:cxnSpLocks/>
          </p:cNvCxnSpPr>
          <p:nvPr userDrawn="1"/>
        </p:nvCxnSpPr>
        <p:spPr>
          <a:xfrm>
            <a:off x="0" y="3276600"/>
            <a:ext cx="2774022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37088A95-1B15-4AC8-AE03-5150F737DCFD}"/>
              </a:ext>
            </a:extLst>
          </p:cNvPr>
          <p:cNvSpPr/>
          <p:nvPr userDrawn="1"/>
        </p:nvSpPr>
        <p:spPr>
          <a:xfrm>
            <a:off x="2410691" y="1427019"/>
            <a:ext cx="4891617" cy="23876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200"/>
          </a:p>
        </p:txBody>
      </p:sp>
    </p:spTree>
    <p:extLst>
      <p:ext uri="{BB962C8B-B14F-4D97-AF65-F5344CB8AC3E}">
        <p14:creationId xmlns:p14="http://schemas.microsoft.com/office/powerpoint/2010/main" val="1309460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A81CEFC3-C25F-43DD-A2BD-36ABAD21C08F}"/>
              </a:ext>
            </a:extLst>
          </p:cNvPr>
          <p:cNvSpPr txBox="1"/>
          <p:nvPr userDrawn="1"/>
        </p:nvSpPr>
        <p:spPr>
          <a:xfrm>
            <a:off x="3445164" y="2733963"/>
            <a:ext cx="51354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chemeClr val="bg1"/>
                </a:solidFill>
                <a:latin typeface="+mj-lt"/>
              </a:rPr>
              <a:t>Sous partie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8633BCD-77E8-4F03-8CF6-B0170B882C4E}"/>
              </a:ext>
            </a:extLst>
          </p:cNvPr>
          <p:cNvSpPr/>
          <p:nvPr userDrawn="1"/>
        </p:nvSpPr>
        <p:spPr>
          <a:xfrm>
            <a:off x="3168073" y="591127"/>
            <a:ext cx="3768436" cy="4581236"/>
          </a:xfrm>
          <a:prstGeom prst="rect">
            <a:avLst/>
          </a:prstGeom>
          <a:solidFill>
            <a:srgbClr val="F5D503"/>
          </a:solidFill>
          <a:ln>
            <a:solidFill>
              <a:srgbClr val="F5D5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AC3CB6C7-2C24-4BCA-A7D0-E0A07086F7EC}"/>
              </a:ext>
            </a:extLst>
          </p:cNvPr>
          <p:cNvCxnSpPr>
            <a:cxnSpLocks/>
          </p:cNvCxnSpPr>
          <p:nvPr userDrawn="1"/>
        </p:nvCxnSpPr>
        <p:spPr>
          <a:xfrm>
            <a:off x="0" y="3655291"/>
            <a:ext cx="2774022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F04983E9-A82A-4D13-B086-E8B4E7FD0EED}"/>
              </a:ext>
            </a:extLst>
          </p:cNvPr>
          <p:cNvSpPr/>
          <p:nvPr userDrawn="1"/>
        </p:nvSpPr>
        <p:spPr>
          <a:xfrm>
            <a:off x="2410689" y="1685637"/>
            <a:ext cx="5135418" cy="23876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200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B0905501-9882-4873-8D0C-856BC0689E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78170" y="2670643"/>
            <a:ext cx="4548242" cy="758357"/>
          </a:xfrm>
          <a:prstGeom prst="rect">
            <a:avLst/>
          </a:prstGeom>
        </p:spPr>
        <p:txBody>
          <a:bodyPr anchor="b"/>
          <a:lstStyle>
            <a:lvl1pPr algn="ctr">
              <a:defRPr sz="4000" baseline="0">
                <a:solidFill>
                  <a:schemeClr val="tx1"/>
                </a:solidFill>
                <a:latin typeface="+mj-lt"/>
                <a:cs typeface="Sony Sketch EF" panose="020B0803020104020203" pitchFamily="34" charset="0"/>
              </a:defRPr>
            </a:lvl1pPr>
          </a:lstStyle>
          <a:p>
            <a:r>
              <a:rPr lang="fr-FR" dirty="0"/>
              <a:t>Insérer titre</a:t>
            </a:r>
            <a:br>
              <a:rPr lang="fr-FR" dirty="0"/>
            </a:br>
            <a:r>
              <a:rPr lang="fr-FR" dirty="0"/>
              <a:t>Partie 1</a:t>
            </a:r>
          </a:p>
        </p:txBody>
      </p:sp>
    </p:spTree>
    <p:extLst>
      <p:ext uri="{BB962C8B-B14F-4D97-AF65-F5344CB8AC3E}">
        <p14:creationId xmlns:p14="http://schemas.microsoft.com/office/powerpoint/2010/main" val="3326059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>
            <a:extLst>
              <a:ext uri="{FF2B5EF4-FFF2-40B4-BE49-F238E27FC236}">
                <a16:creationId xmlns:a16="http://schemas.microsoft.com/office/drawing/2014/main" id="{FE3519FF-9969-4902-B7AB-9DCEB7511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1273" y="179219"/>
            <a:ext cx="4364612" cy="773562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Franklin Gothic Demi Cond" panose="020B0706030402020204" pitchFamily="34" charset="0"/>
                <a:cs typeface="Franklin Gothic Demi Cond" panose="020B0706030402020204" pitchFamily="3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969831C0-FC4C-41E6-827D-ABD318E1DA17}"/>
              </a:ext>
            </a:extLst>
          </p:cNvPr>
          <p:cNvCxnSpPr/>
          <p:nvPr userDrawn="1"/>
        </p:nvCxnSpPr>
        <p:spPr>
          <a:xfrm>
            <a:off x="2832369" y="675385"/>
            <a:ext cx="2219417" cy="0"/>
          </a:xfrm>
          <a:prstGeom prst="line">
            <a:avLst/>
          </a:prstGeom>
          <a:ln w="38100">
            <a:solidFill>
              <a:srgbClr val="F5D50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366F8D4B-B7C2-458C-8990-74645C3077A5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501024" y="1306765"/>
            <a:ext cx="5098475" cy="62085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8D542DD5-90A7-44EF-8B1D-E17682515F6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01024" y="2109815"/>
            <a:ext cx="11117819" cy="3954073"/>
          </a:xfrm>
          <a:prstGeom prst="rect">
            <a:avLst/>
          </a:prstGeom>
        </p:spPr>
        <p:txBody>
          <a:bodyPr/>
          <a:lstStyle>
            <a:lvl1pPr marL="457200" indent="-457200">
              <a:buFont typeface="Calibri" panose="020F0502020204030204" pitchFamily="34" charset="0"/>
              <a:buChar char="→"/>
              <a:defRPr/>
            </a:lvl1pPr>
            <a:lvl2pPr marL="800100" indent="-342900">
              <a:buFont typeface="Wingdings" panose="05000000000000000000" pitchFamily="2" charset="2"/>
              <a:buChar char="q"/>
              <a:defRPr/>
            </a:lvl2pPr>
            <a:lvl3pPr marL="1257300" indent="-342900">
              <a:buFont typeface="Wingdings" panose="05000000000000000000" pitchFamily="2" charset="2"/>
              <a:buChar char="§"/>
              <a:defRPr/>
            </a:lvl3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7" name="Flèche : droite 6">
            <a:extLst>
              <a:ext uri="{FF2B5EF4-FFF2-40B4-BE49-F238E27FC236}">
                <a16:creationId xmlns:a16="http://schemas.microsoft.com/office/drawing/2014/main" id="{831E9625-4764-4462-966D-DCFEC50DB0F7}"/>
              </a:ext>
            </a:extLst>
          </p:cNvPr>
          <p:cNvSpPr/>
          <p:nvPr userDrawn="1"/>
        </p:nvSpPr>
        <p:spPr>
          <a:xfrm>
            <a:off x="1100280" y="168504"/>
            <a:ext cx="1052423" cy="583696"/>
          </a:xfrm>
          <a:prstGeom prst="rightArrow">
            <a:avLst/>
          </a:prstGeom>
          <a:solidFill>
            <a:srgbClr val="FFD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Flèche : droite 7">
            <a:extLst>
              <a:ext uri="{FF2B5EF4-FFF2-40B4-BE49-F238E27FC236}">
                <a16:creationId xmlns:a16="http://schemas.microsoft.com/office/drawing/2014/main" id="{D57AA286-2627-473E-8835-7F98A3B0DE69}"/>
              </a:ext>
            </a:extLst>
          </p:cNvPr>
          <p:cNvSpPr/>
          <p:nvPr userDrawn="1"/>
        </p:nvSpPr>
        <p:spPr>
          <a:xfrm>
            <a:off x="753963" y="357377"/>
            <a:ext cx="1032721" cy="448574"/>
          </a:xfrm>
          <a:prstGeom prst="rightArrow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808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de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F949D7-9ACD-439C-96DB-C911FD4503EC}"/>
              </a:ext>
            </a:extLst>
          </p:cNvPr>
          <p:cNvSpPr/>
          <p:nvPr userDrawn="1"/>
        </p:nvSpPr>
        <p:spPr>
          <a:xfrm>
            <a:off x="8627294" y="3866725"/>
            <a:ext cx="3062907" cy="1510188"/>
          </a:xfrm>
          <a:prstGeom prst="rect">
            <a:avLst/>
          </a:prstGeom>
          <a:solidFill>
            <a:srgbClr val="F6D3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20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5151DA4-253E-44ED-B79D-8214BEEAFF0C}"/>
              </a:ext>
            </a:extLst>
          </p:cNvPr>
          <p:cNvSpPr/>
          <p:nvPr userDrawn="1"/>
        </p:nvSpPr>
        <p:spPr>
          <a:xfrm>
            <a:off x="-1" y="707010"/>
            <a:ext cx="5488809" cy="2053084"/>
          </a:xfrm>
          <a:prstGeom prst="rect">
            <a:avLst/>
          </a:prstGeom>
          <a:solidFill>
            <a:srgbClr val="F5D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1F3B48BD-705C-4EC3-8875-5FF5C24F3CDE}"/>
              </a:ext>
            </a:extLst>
          </p:cNvPr>
          <p:cNvGrpSpPr/>
          <p:nvPr userDrawn="1"/>
        </p:nvGrpSpPr>
        <p:grpSpPr>
          <a:xfrm>
            <a:off x="5767672" y="1249194"/>
            <a:ext cx="6106849" cy="1632858"/>
            <a:chOff x="819895" y="4945459"/>
            <a:chExt cx="3026220" cy="825962"/>
          </a:xfrm>
        </p:grpSpPr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4AF65DB0-89A3-45BE-8EB9-EEEF27CF9A6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2511" y="4945459"/>
              <a:ext cx="356842" cy="360000"/>
            </a:xfrm>
            <a:prstGeom prst="rect">
              <a:avLst/>
            </a:prstGeom>
          </p:spPr>
        </p:pic>
        <p:pic>
          <p:nvPicPr>
            <p:cNvPr id="12" name="Picture 2" descr="https://www.paysdelaloire.fr/sites/default/files/styles/lightbox/public/2022-09/logo-fonds-blanc.png?itok=qY_GNAHc">
              <a:extLst>
                <a:ext uri="{FF2B5EF4-FFF2-40B4-BE49-F238E27FC236}">
                  <a16:creationId xmlns:a16="http://schemas.microsoft.com/office/drawing/2014/main" id="{57EE8778-C98C-40BA-A1F4-45AB490ECB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4318" y="4945459"/>
              <a:ext cx="660822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4" descr="Fichier:Lannion Trégor Communauté logo 2014.png">
              <a:extLst>
                <a:ext uri="{FF2B5EF4-FFF2-40B4-BE49-F238E27FC236}">
                  <a16:creationId xmlns:a16="http://schemas.microsoft.com/office/drawing/2014/main" id="{F502A769-8FC4-4CDC-B649-F61C961C67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9895" y="5411421"/>
              <a:ext cx="120000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CCE3848D-23E7-4F0F-95B6-E21951BF6B4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54311" y="5411421"/>
              <a:ext cx="315294" cy="360000"/>
            </a:xfrm>
            <a:prstGeom prst="rect">
              <a:avLst/>
            </a:prstGeom>
          </p:spPr>
        </p:pic>
        <p:pic>
          <p:nvPicPr>
            <p:cNvPr id="15" name="Picture 6" descr="Fichier:Logo Nantes Métropole - 2015.svg">
              <a:extLst>
                <a:ext uri="{FF2B5EF4-FFF2-40B4-BE49-F238E27FC236}">
                  <a16:creationId xmlns:a16="http://schemas.microsoft.com/office/drawing/2014/main" id="{43354760-8893-4E98-BB91-CF4A7B8C3A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4116" y="5411421"/>
              <a:ext cx="1151999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8" descr="https://www.gouvernement.fr/sites/default/files/styles/illustration-gauche/public/contenu/illustration/2022/03/logotype-rouge-bleu.jpg?itok=cBMZEByb">
              <a:extLst>
                <a:ext uri="{FF2B5EF4-FFF2-40B4-BE49-F238E27FC236}">
                  <a16:creationId xmlns:a16="http://schemas.microsoft.com/office/drawing/2014/main" id="{2200823B-2A56-4DD1-A8B5-29F16837001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0105" y="4945459"/>
              <a:ext cx="366879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4" descr="Logo UE">
              <a:extLst>
                <a:ext uri="{FF2B5EF4-FFF2-40B4-BE49-F238E27FC236}">
                  <a16:creationId xmlns:a16="http://schemas.microsoft.com/office/drawing/2014/main" id="{E1050095-77DC-40A3-99F9-E60B9106586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24156" y="4945459"/>
              <a:ext cx="48000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16" descr="Résultat de recherche d'images pour &quot;logo MINARM&quot;">
              <a:extLst>
                <a:ext uri="{FF2B5EF4-FFF2-40B4-BE49-F238E27FC236}">
                  <a16:creationId xmlns:a16="http://schemas.microsoft.com/office/drawing/2014/main" id="{CD1AFF19-38F4-43DC-A9A8-A7D1641695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51949" y="4945459"/>
              <a:ext cx="397241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04E19BDC-71FF-44CF-8E3D-4658B2D3CB0E}"/>
              </a:ext>
            </a:extLst>
          </p:cNvPr>
          <p:cNvSpPr/>
          <p:nvPr userDrawn="1"/>
        </p:nvSpPr>
        <p:spPr>
          <a:xfrm>
            <a:off x="5928565" y="401424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2000" dirty="0"/>
              <a:t>Ils soutiennent notre action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7E9BA539-342F-4B88-BA5D-06AB344B0AEB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5975523" y="4427368"/>
            <a:ext cx="2533823" cy="871460"/>
          </a:xfrm>
          <a:prstGeom prst="rect">
            <a:avLst/>
          </a:prstGeom>
        </p:spPr>
      </p:pic>
      <p:pic>
        <p:nvPicPr>
          <p:cNvPr id="22" name="Picture 4" descr="Résultat de recherche d'images pour &quot;logo planet tech care&quot;">
            <a:extLst>
              <a:ext uri="{FF2B5EF4-FFF2-40B4-BE49-F238E27FC236}">
                <a16:creationId xmlns:a16="http://schemas.microsoft.com/office/drawing/2014/main" id="{C5F32F36-4E70-45D9-A55B-5EF8531039C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7335" y="4362607"/>
            <a:ext cx="1756628" cy="830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8C97D294-1642-4F61-8C4A-8CB599AD41E3}"/>
              </a:ext>
            </a:extLst>
          </p:cNvPr>
          <p:cNvSpPr/>
          <p:nvPr userDrawn="1"/>
        </p:nvSpPr>
        <p:spPr>
          <a:xfrm>
            <a:off x="6015884" y="4146157"/>
            <a:ext cx="24187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000" dirty="0"/>
              <a:t>I&amp;R est membre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289AD83-8F8C-4802-B718-4502CE797CAB}"/>
              </a:ext>
            </a:extLst>
          </p:cNvPr>
          <p:cNvSpPr/>
          <p:nvPr userDrawn="1"/>
        </p:nvSpPr>
        <p:spPr>
          <a:xfrm>
            <a:off x="8663112" y="3962497"/>
            <a:ext cx="306290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000" dirty="0"/>
              <a:t>I&amp;R est ambassadeur</a:t>
            </a:r>
          </a:p>
        </p:txBody>
      </p:sp>
      <p:sp>
        <p:nvSpPr>
          <p:cNvPr id="25" name="Espace réservé du contenu 3">
            <a:extLst>
              <a:ext uri="{FF2B5EF4-FFF2-40B4-BE49-F238E27FC236}">
                <a16:creationId xmlns:a16="http://schemas.microsoft.com/office/drawing/2014/main" id="{2D2F5D63-3BB4-4F73-8F44-6DA290F9B53C}"/>
              </a:ext>
            </a:extLst>
          </p:cNvPr>
          <p:cNvSpPr txBox="1">
            <a:spLocks/>
          </p:cNvSpPr>
          <p:nvPr userDrawn="1"/>
        </p:nvSpPr>
        <p:spPr>
          <a:xfrm>
            <a:off x="433181" y="1457974"/>
            <a:ext cx="4762988" cy="84482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200" b="1" dirty="0"/>
              <a:t>Merci de votre attention ! </a:t>
            </a:r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BCFDEE32-0CD8-43A0-9429-6401CED184AC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508" y="5585565"/>
            <a:ext cx="435321" cy="435321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AFED9322-A174-46CA-82CE-4E81219985BC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00" y="5585564"/>
            <a:ext cx="435321" cy="435321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D32BD390-1531-4E86-9A2A-8E713E8BFBF3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56" y="5585566"/>
            <a:ext cx="435320" cy="435320"/>
          </a:xfrm>
          <a:prstGeom prst="rect">
            <a:avLst/>
          </a:prstGeom>
        </p:spPr>
      </p:pic>
      <p:sp>
        <p:nvSpPr>
          <p:cNvPr id="29" name="Espace réservé du contenu 3">
            <a:extLst>
              <a:ext uri="{FF2B5EF4-FFF2-40B4-BE49-F238E27FC236}">
                <a16:creationId xmlns:a16="http://schemas.microsoft.com/office/drawing/2014/main" id="{325046AF-B046-4B12-B071-FD8755C82A01}"/>
              </a:ext>
            </a:extLst>
          </p:cNvPr>
          <p:cNvSpPr txBox="1">
            <a:spLocks/>
          </p:cNvSpPr>
          <p:nvPr userDrawn="1"/>
        </p:nvSpPr>
        <p:spPr>
          <a:xfrm>
            <a:off x="874575" y="4252858"/>
            <a:ext cx="2721856" cy="49440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000" dirty="0">
                <a:latin typeface="+mn-lt"/>
                <a:hlinkClick r:id="rId15"/>
              </a:rPr>
              <a:t>images-et-reseaux.com</a:t>
            </a:r>
            <a:endParaRPr lang="fr-FR" sz="2000" dirty="0">
              <a:latin typeface="+mn-lt"/>
            </a:endParaRPr>
          </a:p>
        </p:txBody>
      </p:sp>
      <p:sp>
        <p:nvSpPr>
          <p:cNvPr id="30" name="Espace réservé du contenu 3">
            <a:extLst>
              <a:ext uri="{FF2B5EF4-FFF2-40B4-BE49-F238E27FC236}">
                <a16:creationId xmlns:a16="http://schemas.microsoft.com/office/drawing/2014/main" id="{0F52F6BE-939D-496A-85F6-B5B53A9EEA44}"/>
              </a:ext>
            </a:extLst>
          </p:cNvPr>
          <p:cNvSpPr txBox="1">
            <a:spLocks/>
          </p:cNvSpPr>
          <p:nvPr userDrawn="1"/>
        </p:nvSpPr>
        <p:spPr>
          <a:xfrm>
            <a:off x="874575" y="3461662"/>
            <a:ext cx="3832567" cy="66028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000" dirty="0">
                <a:latin typeface="+mn-lt"/>
                <a:hlinkClick r:id="rId15"/>
              </a:rPr>
              <a:t>pole@images-et-reseaux.com</a:t>
            </a:r>
            <a:endParaRPr lang="fr-FR" sz="2000" dirty="0">
              <a:latin typeface="+mn-lt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A2FF2DD-219E-4BF1-B3B1-7E0512933C77}"/>
              </a:ext>
            </a:extLst>
          </p:cNvPr>
          <p:cNvSpPr/>
          <p:nvPr userDrawn="1"/>
        </p:nvSpPr>
        <p:spPr>
          <a:xfrm>
            <a:off x="5097159" y="321052"/>
            <a:ext cx="4631270" cy="55682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b="1" dirty="0">
              <a:solidFill>
                <a:schemeClr val="tx1"/>
              </a:solidFill>
            </a:endParaRPr>
          </a:p>
        </p:txBody>
      </p:sp>
      <p:pic>
        <p:nvPicPr>
          <p:cNvPr id="32" name="Image 31">
            <a:extLst>
              <a:ext uri="{FF2B5EF4-FFF2-40B4-BE49-F238E27FC236}">
                <a16:creationId xmlns:a16="http://schemas.microsoft.com/office/drawing/2014/main" id="{43530CB4-D4A2-4421-A038-DD3BAB435F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/>
          <a:srcRect l="-3771" t="33686"/>
          <a:stretch/>
        </p:blipFill>
        <p:spPr>
          <a:xfrm>
            <a:off x="258529" y="3278891"/>
            <a:ext cx="662238" cy="1433820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CF7E3258-2D67-449B-8EB2-1141A7C63179}"/>
              </a:ext>
            </a:extLst>
          </p:cNvPr>
          <p:cNvSpPr/>
          <p:nvPr userDrawn="1"/>
        </p:nvSpPr>
        <p:spPr>
          <a:xfrm>
            <a:off x="5663774" y="3735058"/>
            <a:ext cx="3157323" cy="186171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20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BA65ED2-4987-4201-84C5-D6533A13AEA8}"/>
              </a:ext>
            </a:extLst>
          </p:cNvPr>
          <p:cNvSpPr/>
          <p:nvPr userDrawn="1"/>
        </p:nvSpPr>
        <p:spPr>
          <a:xfrm>
            <a:off x="676765" y="5682332"/>
            <a:ext cx="259861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i="1" dirty="0"/>
              <a:t>Pour suivre nos actualités</a:t>
            </a:r>
          </a:p>
        </p:txBody>
      </p:sp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CDEEDB01-BADD-4FE2-8A25-0398716BB916}"/>
              </a:ext>
            </a:extLst>
          </p:cNvPr>
          <p:cNvCxnSpPr>
            <a:cxnSpLocks/>
          </p:cNvCxnSpPr>
          <p:nvPr userDrawn="1"/>
        </p:nvCxnSpPr>
        <p:spPr>
          <a:xfrm>
            <a:off x="532860" y="5599274"/>
            <a:ext cx="498305" cy="0"/>
          </a:xfrm>
          <a:prstGeom prst="line">
            <a:avLst/>
          </a:prstGeom>
          <a:ln w="38100">
            <a:solidFill>
              <a:srgbClr val="F5D50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9875C8A8-F016-4D81-A381-894382073200}"/>
              </a:ext>
            </a:extLst>
          </p:cNvPr>
          <p:cNvCxnSpPr>
            <a:cxnSpLocks/>
          </p:cNvCxnSpPr>
          <p:nvPr userDrawn="1"/>
        </p:nvCxnSpPr>
        <p:spPr>
          <a:xfrm flipV="1">
            <a:off x="541519" y="5585733"/>
            <a:ext cx="0" cy="448237"/>
          </a:xfrm>
          <a:prstGeom prst="line">
            <a:avLst/>
          </a:prstGeom>
          <a:ln w="38100">
            <a:solidFill>
              <a:srgbClr val="F5D50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Connecteur droit 36">
            <a:extLst>
              <a:ext uri="{FF2B5EF4-FFF2-40B4-BE49-F238E27FC236}">
                <a16:creationId xmlns:a16="http://schemas.microsoft.com/office/drawing/2014/main" id="{F1C05F02-25F0-41B9-9633-1D39FFB9BCC0}"/>
              </a:ext>
            </a:extLst>
          </p:cNvPr>
          <p:cNvCxnSpPr>
            <a:cxnSpLocks/>
          </p:cNvCxnSpPr>
          <p:nvPr userDrawn="1"/>
        </p:nvCxnSpPr>
        <p:spPr>
          <a:xfrm>
            <a:off x="414673" y="5471755"/>
            <a:ext cx="498305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Connecteur droit 37">
            <a:extLst>
              <a:ext uri="{FF2B5EF4-FFF2-40B4-BE49-F238E27FC236}">
                <a16:creationId xmlns:a16="http://schemas.microsoft.com/office/drawing/2014/main" id="{03D4BFFA-5079-4F59-82AB-9D694B490E85}"/>
              </a:ext>
            </a:extLst>
          </p:cNvPr>
          <p:cNvCxnSpPr>
            <a:cxnSpLocks/>
          </p:cNvCxnSpPr>
          <p:nvPr userDrawn="1"/>
        </p:nvCxnSpPr>
        <p:spPr>
          <a:xfrm flipV="1">
            <a:off x="423332" y="5458214"/>
            <a:ext cx="0" cy="448237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2684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>
            <a:extLst>
              <a:ext uri="{FF2B5EF4-FFF2-40B4-BE49-F238E27FC236}">
                <a16:creationId xmlns:a16="http://schemas.microsoft.com/office/drawing/2014/main" id="{66CFC162-A99E-4E5F-8A93-4B2FF1F0E3DC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7301" y="6168587"/>
            <a:ext cx="1272619" cy="552128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FBC165F3-E6B7-481B-87BE-379348AC515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7" t="15955" r="4833" b="14701"/>
          <a:stretch/>
        </p:blipFill>
        <p:spPr>
          <a:xfrm>
            <a:off x="0" y="6550815"/>
            <a:ext cx="9356035" cy="320750"/>
          </a:xfrm>
          <a:prstGeom prst="rect">
            <a:avLst/>
          </a:prstGeom>
        </p:spPr>
      </p:pic>
      <p:sp>
        <p:nvSpPr>
          <p:cNvPr id="18" name="Organigramme : Données 17">
            <a:extLst>
              <a:ext uri="{FF2B5EF4-FFF2-40B4-BE49-F238E27FC236}">
                <a16:creationId xmlns:a16="http://schemas.microsoft.com/office/drawing/2014/main" id="{536F50F3-F962-4E0E-B837-4060C0EA4A38}"/>
              </a:ext>
            </a:extLst>
          </p:cNvPr>
          <p:cNvSpPr/>
          <p:nvPr userDrawn="1"/>
        </p:nvSpPr>
        <p:spPr>
          <a:xfrm>
            <a:off x="8983337" y="6541290"/>
            <a:ext cx="836937" cy="320750"/>
          </a:xfrm>
          <a:prstGeom prst="flowChartInputOutpu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81BA84F-E841-49B4-8341-C9FA155C6BA0}"/>
              </a:ext>
            </a:extLst>
          </p:cNvPr>
          <p:cNvSpPr/>
          <p:nvPr userDrawn="1"/>
        </p:nvSpPr>
        <p:spPr>
          <a:xfrm>
            <a:off x="12023593" y="0"/>
            <a:ext cx="162201" cy="6858000"/>
          </a:xfrm>
          <a:prstGeom prst="rect">
            <a:avLst/>
          </a:prstGeom>
          <a:solidFill>
            <a:srgbClr val="F5D503"/>
          </a:solidFill>
          <a:ln>
            <a:solidFill>
              <a:srgbClr val="F5D5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71086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83" r:id="rId3"/>
    <p:sldLayoutId id="2147483694" r:id="rId4"/>
    <p:sldLayoutId id="2147483686" r:id="rId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4294967295"/>
          </p:nvPr>
        </p:nvSpPr>
        <p:spPr>
          <a:xfrm>
            <a:off x="1815817" y="3767688"/>
            <a:ext cx="4487012" cy="3008669"/>
          </a:xfrm>
          <a:prstGeom prst="rect">
            <a:avLst/>
          </a:prstGeom>
        </p:spPr>
        <p:txBody>
          <a:bodyPr/>
          <a:lstStyle/>
          <a:p>
            <a:pPr marL="0" indent="0" algn="l">
              <a:lnSpc>
                <a:spcPct val="150000"/>
              </a:lnSpc>
              <a:buNone/>
            </a:pPr>
            <a:r>
              <a:rPr lang="fr-FR" altLang="fr-FR" sz="2400" b="1" dirty="0">
                <a:ea typeface="ＭＳ Ｐゴシック" panose="020B0600070205080204" pitchFamily="34" charset="-128"/>
                <a:cs typeface="Trebuchet MS" panose="020B0603020202020204" pitchFamily="34" charset="0"/>
              </a:rPr>
              <a:t>AAP : </a:t>
            </a:r>
            <a:r>
              <a:rPr lang="fr-FR" altLang="fr-FR" sz="2400" i="1" dirty="0">
                <a:solidFill>
                  <a:schemeClr val="bg1">
                    <a:lumMod val="65000"/>
                  </a:schemeClr>
                </a:solidFill>
                <a:ea typeface="ＭＳ Ｐゴシック" panose="020B0600070205080204" pitchFamily="34" charset="-128"/>
                <a:cs typeface="Trebuchet MS" panose="020B0603020202020204" pitchFamily="34" charset="0"/>
              </a:rPr>
              <a:t>(Programme, Type)</a:t>
            </a:r>
            <a:br>
              <a:rPr lang="fr-FR" altLang="fr-FR" sz="2400" i="1" dirty="0">
                <a:ea typeface="ＭＳ Ｐゴシック" panose="020B0600070205080204" pitchFamily="34" charset="-128"/>
                <a:cs typeface="Trebuchet MS" panose="020B0603020202020204" pitchFamily="34" charset="0"/>
              </a:rPr>
            </a:br>
            <a:r>
              <a:rPr lang="fr-FR" altLang="fr-FR" sz="2400" b="1" dirty="0">
                <a:ea typeface="ＭＳ Ｐゴシック" panose="020B0600070205080204" pitchFamily="34" charset="-128"/>
                <a:cs typeface="Trebuchet MS" panose="020B0603020202020204" pitchFamily="34" charset="0"/>
              </a:rPr>
              <a:t>Date du CSV :</a:t>
            </a:r>
            <a:br>
              <a:rPr lang="fr-FR" altLang="fr-FR" sz="2400" dirty="0">
                <a:ea typeface="ＭＳ Ｐゴシック" panose="020B0600070205080204" pitchFamily="34" charset="-128"/>
                <a:cs typeface="Trebuchet MS" panose="020B0603020202020204" pitchFamily="34" charset="0"/>
              </a:rPr>
            </a:br>
            <a:r>
              <a:rPr lang="fr-FR" altLang="fr-FR" sz="2400" b="1" dirty="0">
                <a:ea typeface="ＭＳ Ｐゴシック" panose="020B0600070205080204" pitchFamily="34" charset="-128"/>
                <a:cs typeface="Trebuchet MS" panose="020B0603020202020204" pitchFamily="34" charset="0"/>
              </a:rPr>
              <a:t>Présentateur(s): </a:t>
            </a:r>
            <a:r>
              <a:rPr lang="fr-FR" altLang="fr-FR" sz="2400" i="1" dirty="0">
                <a:solidFill>
                  <a:schemeClr val="bg1">
                    <a:lumMod val="65000"/>
                  </a:schemeClr>
                </a:solidFill>
                <a:ea typeface="ＭＳ Ｐゴシック" panose="020B0600070205080204" pitchFamily="34" charset="-128"/>
                <a:cs typeface="Trebuchet MS" panose="020B0603020202020204" pitchFamily="34" charset="0"/>
              </a:rPr>
              <a:t>(Prénom, Nom, Etablissement)</a:t>
            </a:r>
            <a:endParaRPr lang="fr-FR" sz="2400" i="1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4623219" y="437946"/>
            <a:ext cx="4349331" cy="1663800"/>
          </a:xfrm>
          <a:prstGeom prst="rect">
            <a:avLst/>
          </a:prstGeom>
        </p:spPr>
        <p:txBody>
          <a:bodyPr/>
          <a:lstStyle/>
          <a:p>
            <a:r>
              <a:rPr lang="fr-FR" altLang="fr-FR" sz="4000" dirty="0">
                <a:ea typeface="ＭＳ Ｐゴシック" panose="020B0600070205080204" pitchFamily="34" charset="-128"/>
                <a:cs typeface="Trebuchet MS" panose="020B0603020202020204" pitchFamily="34" charset="0"/>
              </a:rPr>
              <a:t>Nom Projet / Structure coordinatrice</a:t>
            </a:r>
          </a:p>
        </p:txBody>
      </p:sp>
    </p:spTree>
    <p:extLst>
      <p:ext uri="{BB962C8B-B14F-4D97-AF65-F5344CB8AC3E}">
        <p14:creationId xmlns:p14="http://schemas.microsoft.com/office/powerpoint/2010/main" val="12754217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E3F413-93FE-46FD-ADA6-FB77B94B8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1272" y="179219"/>
            <a:ext cx="10330714" cy="773562"/>
          </a:xfrm>
          <a:prstGeom prst="rect">
            <a:avLst/>
          </a:prstGeom>
        </p:spPr>
        <p:txBody>
          <a:bodyPr/>
          <a:lstStyle/>
          <a:p>
            <a:r>
              <a:rPr lang="fr-FR" altLang="fr-FR" sz="2800" dirty="0">
                <a:cs typeface="Trebuchet MS" panose="020B0603020202020204" pitchFamily="34" charset="0"/>
              </a:rPr>
              <a:t>Modèle économique /Analyse du marché </a:t>
            </a:r>
            <a:endParaRPr lang="fr-FR" sz="2800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737995DB-2CF6-4350-83DD-28C67D624BF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474450" y="6348413"/>
            <a:ext cx="717550" cy="365125"/>
          </a:xfrm>
          <a:prstGeom prst="rect">
            <a:avLst/>
          </a:prstGeom>
        </p:spPr>
        <p:txBody>
          <a:bodyPr/>
          <a:lstStyle/>
          <a:p>
            <a:fld id="{94A22512-C393-4E2F-B042-1C943253E86C}" type="slidenum">
              <a:rPr lang="fr-FR" smtClean="0"/>
              <a:pPr/>
              <a:t>10</a:t>
            </a:fld>
            <a:endParaRPr lang="fr-FR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7869931"/>
              </p:ext>
            </p:extLst>
          </p:nvPr>
        </p:nvGraphicFramePr>
        <p:xfrm>
          <a:off x="0" y="1549190"/>
          <a:ext cx="12024360" cy="331801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720511">
                  <a:extLst>
                    <a:ext uri="{9D8B030D-6E8A-4147-A177-3AD203B41FA5}">
                      <a16:colId xmlns:a16="http://schemas.microsoft.com/office/drawing/2014/main" val="1021956536"/>
                    </a:ext>
                  </a:extLst>
                </a:gridCol>
                <a:gridCol w="2089233">
                  <a:extLst>
                    <a:ext uri="{9D8B030D-6E8A-4147-A177-3AD203B41FA5}">
                      <a16:colId xmlns:a16="http://schemas.microsoft.com/office/drawing/2014/main" val="2451841991"/>
                    </a:ext>
                  </a:extLst>
                </a:gridCol>
                <a:gridCol w="2404872">
                  <a:extLst>
                    <a:ext uri="{9D8B030D-6E8A-4147-A177-3AD203B41FA5}">
                      <a16:colId xmlns:a16="http://schemas.microsoft.com/office/drawing/2014/main" val="3054468010"/>
                    </a:ext>
                  </a:extLst>
                </a:gridCol>
                <a:gridCol w="2404872">
                  <a:extLst>
                    <a:ext uri="{9D8B030D-6E8A-4147-A177-3AD203B41FA5}">
                      <a16:colId xmlns:a16="http://schemas.microsoft.com/office/drawing/2014/main" val="1237170966"/>
                    </a:ext>
                  </a:extLst>
                </a:gridCol>
                <a:gridCol w="2404872">
                  <a:extLst>
                    <a:ext uri="{9D8B030D-6E8A-4147-A177-3AD203B41FA5}">
                      <a16:colId xmlns:a16="http://schemas.microsoft.com/office/drawing/2014/main" val="2135531220"/>
                    </a:ext>
                  </a:extLst>
                </a:gridCol>
              </a:tblGrid>
              <a:tr h="663602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Marché(s) visé(s)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Partenaire(s)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Quelle produits/solutions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Contraintes du marché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Part de marché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09372874"/>
                  </a:ext>
                </a:extLst>
              </a:tr>
              <a:tr h="663602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7421111"/>
                  </a:ext>
                </a:extLst>
              </a:tr>
              <a:tr h="663602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42026848"/>
                  </a:ext>
                </a:extLst>
              </a:tr>
              <a:tr h="663602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9700967"/>
                  </a:ext>
                </a:extLst>
              </a:tr>
              <a:tr h="663602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496620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27168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E3F413-93FE-46FD-ADA6-FB77B94B8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1272" y="179219"/>
            <a:ext cx="9748328" cy="773562"/>
          </a:xfrm>
          <a:prstGeom prst="rect">
            <a:avLst/>
          </a:prstGeom>
        </p:spPr>
        <p:txBody>
          <a:bodyPr/>
          <a:lstStyle/>
          <a:p>
            <a:r>
              <a:rPr lang="fr-FR" altLang="fr-FR" dirty="0">
                <a:cs typeface="Trebuchet MS" panose="020B0603020202020204" pitchFamily="34" charset="0"/>
              </a:rPr>
              <a:t>Stratégie d’exploitation et de valorisation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3583A92-2299-4783-9083-BE4DA5071EC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01024" y="2185485"/>
            <a:ext cx="11117819" cy="1971815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737995DB-2CF6-4350-83DD-28C67D624BF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474450" y="6348413"/>
            <a:ext cx="717550" cy="365125"/>
          </a:xfrm>
          <a:prstGeom prst="rect">
            <a:avLst/>
          </a:prstGeom>
        </p:spPr>
        <p:txBody>
          <a:bodyPr/>
          <a:lstStyle/>
          <a:p>
            <a:fld id="{94A22512-C393-4E2F-B042-1C943253E86C}" type="slidenum">
              <a:rPr lang="fr-FR" smtClean="0"/>
              <a:pPr/>
              <a:t>11</a:t>
            </a:fld>
            <a:endParaRPr lang="fr-FR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8270565"/>
              </p:ext>
            </p:extLst>
          </p:nvPr>
        </p:nvGraphicFramePr>
        <p:xfrm>
          <a:off x="0" y="4300928"/>
          <a:ext cx="12039600" cy="255707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6019800">
                  <a:extLst>
                    <a:ext uri="{9D8B030D-6E8A-4147-A177-3AD203B41FA5}">
                      <a16:colId xmlns:a16="http://schemas.microsoft.com/office/drawing/2014/main" val="1021956536"/>
                    </a:ext>
                  </a:extLst>
                </a:gridCol>
                <a:gridCol w="6019800">
                  <a:extLst>
                    <a:ext uri="{9D8B030D-6E8A-4147-A177-3AD203B41FA5}">
                      <a16:colId xmlns:a16="http://schemas.microsoft.com/office/drawing/2014/main" val="2135531220"/>
                    </a:ext>
                  </a:extLst>
                </a:gridCol>
              </a:tblGrid>
              <a:tr h="511414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Partenaire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Rôle dans la commercialisation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09372874"/>
                  </a:ext>
                </a:extLst>
              </a:tr>
              <a:tr h="511414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7421111"/>
                  </a:ext>
                </a:extLst>
              </a:tr>
              <a:tr h="511414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42026848"/>
                  </a:ext>
                </a:extLst>
              </a:tr>
              <a:tr h="511414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54415635"/>
                  </a:ext>
                </a:extLst>
              </a:tr>
              <a:tr h="511414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6803642"/>
                  </a:ext>
                </a:extLst>
              </a:tr>
            </a:tbl>
          </a:graphicData>
        </a:graphic>
      </p:graphicFrame>
      <p:sp>
        <p:nvSpPr>
          <p:cNvPr id="6" name="ZoneTexte 5">
            <a:extLst>
              <a:ext uri="{FF2B5EF4-FFF2-40B4-BE49-F238E27FC236}">
                <a16:creationId xmlns:a16="http://schemas.microsoft.com/office/drawing/2014/main" id="{23F1AD95-9B63-4F91-889D-CCE3154ABB8F}"/>
              </a:ext>
            </a:extLst>
          </p:cNvPr>
          <p:cNvSpPr txBox="1"/>
          <p:nvPr/>
        </p:nvSpPr>
        <p:spPr>
          <a:xfrm>
            <a:off x="415770" y="1169822"/>
            <a:ext cx="113604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fr-FR" sz="2000" i="1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Détailler la stratégie d’industrialisation, de commercialisation et de valorisation du projet ainsi que le rôle des partenaires. Quelles sont les étapes et/ou verrous à franchir à l’issue du projet pour effectivement rentrer sur le marché ?</a:t>
            </a:r>
          </a:p>
        </p:txBody>
      </p:sp>
    </p:spTree>
    <p:extLst>
      <p:ext uri="{BB962C8B-B14F-4D97-AF65-F5344CB8AC3E}">
        <p14:creationId xmlns:p14="http://schemas.microsoft.com/office/powerpoint/2010/main" val="8480146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E3F413-93FE-46FD-ADA6-FB77B94B8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9052" y="162891"/>
            <a:ext cx="8234667" cy="773562"/>
          </a:xfrm>
          <a:prstGeom prst="rect">
            <a:avLst/>
          </a:prstGeom>
        </p:spPr>
        <p:txBody>
          <a:bodyPr/>
          <a:lstStyle/>
          <a:p>
            <a:r>
              <a:rPr lang="fr-FR" altLang="fr-FR" dirty="0">
                <a:cs typeface="Trebuchet MS" panose="020B0603020202020204" pitchFamily="34" charset="0"/>
              </a:rPr>
              <a:t>Retombées économiques du projet</a:t>
            </a:r>
            <a:endParaRPr lang="fr-FR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892375"/>
              </p:ext>
            </p:extLst>
          </p:nvPr>
        </p:nvGraphicFramePr>
        <p:xfrm>
          <a:off x="0" y="2111077"/>
          <a:ext cx="12017828" cy="257281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636520">
                  <a:extLst>
                    <a:ext uri="{9D8B030D-6E8A-4147-A177-3AD203B41FA5}">
                      <a16:colId xmlns:a16="http://schemas.microsoft.com/office/drawing/2014/main" val="868461240"/>
                    </a:ext>
                  </a:extLst>
                </a:gridCol>
                <a:gridCol w="3372394">
                  <a:extLst>
                    <a:ext uri="{9D8B030D-6E8A-4147-A177-3AD203B41FA5}">
                      <a16:colId xmlns:a16="http://schemas.microsoft.com/office/drawing/2014/main" val="3578814868"/>
                    </a:ext>
                  </a:extLst>
                </a:gridCol>
                <a:gridCol w="3004457">
                  <a:extLst>
                    <a:ext uri="{9D8B030D-6E8A-4147-A177-3AD203B41FA5}">
                      <a16:colId xmlns:a16="http://schemas.microsoft.com/office/drawing/2014/main" val="1665634133"/>
                    </a:ext>
                  </a:extLst>
                </a:gridCol>
                <a:gridCol w="3004457">
                  <a:extLst>
                    <a:ext uri="{9D8B030D-6E8A-4147-A177-3AD203B41FA5}">
                      <a16:colId xmlns:a16="http://schemas.microsoft.com/office/drawing/2014/main" val="3993989009"/>
                    </a:ext>
                  </a:extLst>
                </a:gridCol>
              </a:tblGrid>
              <a:tr h="414603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PARTENAIRE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Retombées économiques du projet en terme de CA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Retombées économiques du projet en terme d’EMPLOIS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Autres retombées (publication, transfert de techno, </a:t>
                      </a:r>
                      <a:r>
                        <a:rPr lang="fr-FR" dirty="0" err="1"/>
                        <a:t>etc</a:t>
                      </a:r>
                      <a:r>
                        <a:rPr lang="fr-FR" dirty="0"/>
                        <a:t>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3189359"/>
                  </a:ext>
                </a:extLst>
              </a:tr>
              <a:tr h="414603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18747599"/>
                  </a:ext>
                </a:extLst>
              </a:tr>
              <a:tr h="414603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59317941"/>
                  </a:ext>
                </a:extLst>
              </a:tr>
              <a:tr h="414603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2992922"/>
                  </a:ext>
                </a:extLst>
              </a:tr>
              <a:tr h="414603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07046723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711366" y="5048484"/>
            <a:ext cx="65324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Calibri" panose="020F0502020204030204" pitchFamily="34" charset="0"/>
              <a:buChar char="→"/>
            </a:pPr>
            <a:r>
              <a:rPr lang="fr-FR" altLang="fr-FR" sz="2400" dirty="0">
                <a:solidFill>
                  <a:srgbClr val="14AFE6"/>
                </a:solidFill>
              </a:rPr>
              <a:t>Impacts pour la filière et sur le territoire du pôle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38FFC85-5200-4FC0-9B50-6D1F92FB59B9}"/>
              </a:ext>
            </a:extLst>
          </p:cNvPr>
          <p:cNvSpPr txBox="1"/>
          <p:nvPr/>
        </p:nvSpPr>
        <p:spPr>
          <a:xfrm>
            <a:off x="415770" y="1169822"/>
            <a:ext cx="113604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fr-FR" sz="2000" i="1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Vous pouvez dupliquer cette slide si nécessaire et intégrer des graphiques avec le CA prévisionnel du projet et ou des produits par partenaires (pendant le projet et à +5 ans)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53BE643-6FA2-4E59-B7D4-2A92276988FD}"/>
              </a:ext>
            </a:extLst>
          </p:cNvPr>
          <p:cNvSpPr txBox="1"/>
          <p:nvPr/>
        </p:nvSpPr>
        <p:spPr>
          <a:xfrm>
            <a:off x="415770" y="5515905"/>
            <a:ext cx="113604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fr-FR" sz="2000" i="1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Décrire l’impact du projet sur le rayonnement du territoire et la structuration de la filière</a:t>
            </a:r>
          </a:p>
        </p:txBody>
      </p:sp>
    </p:spTree>
    <p:extLst>
      <p:ext uri="{BB962C8B-B14F-4D97-AF65-F5344CB8AC3E}">
        <p14:creationId xmlns:p14="http://schemas.microsoft.com/office/powerpoint/2010/main" val="22268873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E3F413-93FE-46FD-ADA6-FB77B94B8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0452" y="146563"/>
            <a:ext cx="7318091" cy="773562"/>
          </a:xfrm>
          <a:prstGeom prst="rect">
            <a:avLst/>
          </a:prstGeom>
        </p:spPr>
        <p:txBody>
          <a:bodyPr/>
          <a:lstStyle/>
          <a:p>
            <a:r>
              <a:rPr lang="fr-FR" altLang="fr-FR" dirty="0">
                <a:cs typeface="Trebuchet MS" panose="020B0603020202020204" pitchFamily="34" charset="0"/>
              </a:rPr>
              <a:t>Aspect développement durable du projet</a:t>
            </a:r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50BF00F-0467-41E3-89A5-87EB81B1F1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737995DB-2CF6-4350-83DD-28C67D624BF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474450" y="6348413"/>
            <a:ext cx="717550" cy="365125"/>
          </a:xfrm>
          <a:prstGeom prst="rect">
            <a:avLst/>
          </a:prstGeom>
        </p:spPr>
        <p:txBody>
          <a:bodyPr/>
          <a:lstStyle/>
          <a:p>
            <a:fld id="{94A22512-C393-4E2F-B042-1C943253E86C}" type="slidenum">
              <a:rPr lang="fr-FR" smtClean="0"/>
              <a:pPr/>
              <a:t>13</a:t>
            </a:fld>
            <a:endParaRPr lang="fr-FR" dirty="0"/>
          </a:p>
        </p:txBody>
      </p:sp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8855547"/>
              </p:ext>
            </p:extLst>
          </p:nvPr>
        </p:nvGraphicFramePr>
        <p:xfrm>
          <a:off x="0" y="1435835"/>
          <a:ext cx="12192000" cy="542216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30450138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4180113471"/>
                    </a:ext>
                  </a:extLst>
                </a:gridCol>
              </a:tblGrid>
              <a:tr h="1072516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Type d’impact envisagé </a:t>
                      </a:r>
                      <a:r>
                        <a:rPr lang="fr-FR" baseline="0" dirty="0"/>
                        <a:t>(économique, sociologique, écologique) 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Indicateur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51928"/>
                  </a:ext>
                </a:extLst>
              </a:tr>
              <a:tr h="621379">
                <a:tc>
                  <a:txBody>
                    <a:bodyPr/>
                    <a:lstStyle/>
                    <a:p>
                      <a:r>
                        <a:rPr lang="fr-FR" dirty="0"/>
                        <a:t>#1</a:t>
                      </a:r>
                      <a:endParaRPr lang="fr-FR" i="1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23938957"/>
                  </a:ext>
                </a:extLst>
              </a:tr>
              <a:tr h="621379">
                <a:tc>
                  <a:txBody>
                    <a:bodyPr/>
                    <a:lstStyle/>
                    <a:p>
                      <a:r>
                        <a:rPr lang="fr-FR" dirty="0"/>
                        <a:t>#2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41712216"/>
                  </a:ext>
                </a:extLst>
              </a:tr>
              <a:tr h="621379">
                <a:tc>
                  <a:txBody>
                    <a:bodyPr/>
                    <a:lstStyle/>
                    <a:p>
                      <a:r>
                        <a:rPr lang="fr-FR" dirty="0"/>
                        <a:t>#</a:t>
                      </a:r>
                      <a:r>
                        <a:rPr lang="fr-FR" dirty="0">
                          <a:latin typeface="+mn-lt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17877913"/>
                  </a:ext>
                </a:extLst>
              </a:tr>
              <a:tr h="621379">
                <a:tc>
                  <a:txBody>
                    <a:bodyPr/>
                    <a:lstStyle/>
                    <a:p>
                      <a:r>
                        <a:rPr lang="fr-FR" dirty="0"/>
                        <a:t>#4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23162632"/>
                  </a:ext>
                </a:extLst>
              </a:tr>
              <a:tr h="621379">
                <a:tc>
                  <a:txBody>
                    <a:bodyPr/>
                    <a:lstStyle/>
                    <a:p>
                      <a:r>
                        <a:rPr lang="fr-FR" dirty="0"/>
                        <a:t>#5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64298045"/>
                  </a:ext>
                </a:extLst>
              </a:tr>
              <a:tr h="621379">
                <a:tc>
                  <a:txBody>
                    <a:bodyPr/>
                    <a:lstStyle/>
                    <a:p>
                      <a:r>
                        <a:rPr lang="fr-FR" dirty="0"/>
                        <a:t>#6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26724355"/>
                  </a:ext>
                </a:extLst>
              </a:tr>
              <a:tr h="621379">
                <a:tc>
                  <a:txBody>
                    <a:bodyPr/>
                    <a:lstStyle/>
                    <a:p>
                      <a:r>
                        <a:rPr lang="fr-FR" dirty="0"/>
                        <a:t>#7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665120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12948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5A289A8F-39FB-4395-B215-B386E0D01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7349" y="2384893"/>
            <a:ext cx="4548242" cy="758357"/>
          </a:xfrm>
          <a:prstGeom prst="rect">
            <a:avLst/>
          </a:prstGeom>
        </p:spPr>
        <p:txBody>
          <a:bodyPr/>
          <a:lstStyle/>
          <a:p>
            <a:r>
              <a:rPr lang="fr-FR" sz="3600" dirty="0"/>
              <a:t>Annexes</a:t>
            </a:r>
          </a:p>
        </p:txBody>
      </p:sp>
    </p:spTree>
    <p:extLst>
      <p:ext uri="{BB962C8B-B14F-4D97-AF65-F5344CB8AC3E}">
        <p14:creationId xmlns:p14="http://schemas.microsoft.com/office/powerpoint/2010/main" val="16898943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E3F413-93FE-46FD-ADA6-FB77B94B8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7027" y="179219"/>
            <a:ext cx="4364612" cy="773562"/>
          </a:xfrm>
          <a:prstGeom prst="rect">
            <a:avLst/>
          </a:prstGeom>
        </p:spPr>
        <p:txBody>
          <a:bodyPr/>
          <a:lstStyle/>
          <a:p>
            <a:r>
              <a:rPr lang="fr-FR" altLang="fr-FR" dirty="0">
                <a:cs typeface="Trebuchet MS" panose="020B0603020202020204" pitchFamily="34" charset="0"/>
              </a:rPr>
              <a:t>Analyse des risques</a:t>
            </a:r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B97803D-3F84-44AC-A750-B995D293AF4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737995DB-2CF6-4350-83DD-28C67D624BF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474450" y="6348413"/>
            <a:ext cx="717550" cy="365125"/>
          </a:xfrm>
          <a:prstGeom prst="rect">
            <a:avLst/>
          </a:prstGeom>
        </p:spPr>
        <p:txBody>
          <a:bodyPr/>
          <a:lstStyle/>
          <a:p>
            <a:fld id="{94A22512-C393-4E2F-B042-1C943253E86C}" type="slidenum">
              <a:rPr lang="fr-FR" smtClean="0"/>
              <a:pPr/>
              <a:t>15</a:t>
            </a:fld>
            <a:endParaRPr lang="fr-FR" dirty="0"/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977E2A64-4FC0-47DD-9ED4-1553B557A0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0976809"/>
              </p:ext>
            </p:extLst>
          </p:nvPr>
        </p:nvGraphicFramePr>
        <p:xfrm>
          <a:off x="0" y="1510372"/>
          <a:ext cx="12044856" cy="534762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014952">
                  <a:extLst>
                    <a:ext uri="{9D8B030D-6E8A-4147-A177-3AD203B41FA5}">
                      <a16:colId xmlns:a16="http://schemas.microsoft.com/office/drawing/2014/main" val="817727220"/>
                    </a:ext>
                  </a:extLst>
                </a:gridCol>
                <a:gridCol w="4014952">
                  <a:extLst>
                    <a:ext uri="{9D8B030D-6E8A-4147-A177-3AD203B41FA5}">
                      <a16:colId xmlns:a16="http://schemas.microsoft.com/office/drawing/2014/main" val="1930188637"/>
                    </a:ext>
                  </a:extLst>
                </a:gridCol>
                <a:gridCol w="4014952">
                  <a:extLst>
                    <a:ext uri="{9D8B030D-6E8A-4147-A177-3AD203B41FA5}">
                      <a16:colId xmlns:a16="http://schemas.microsoft.com/office/drawing/2014/main" val="1117939499"/>
                    </a:ext>
                  </a:extLst>
                </a:gridCol>
              </a:tblGrid>
              <a:tr h="824840"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Risques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20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Probabilité (fort/moyen/faible) 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20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et Impact</a:t>
                      </a:r>
                      <a:endParaRPr kumimoji="0" lang="fr-FR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Mesure préventive associée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2383896"/>
                  </a:ext>
                </a:extLst>
              </a:tr>
              <a:tr h="753798">
                <a:tc>
                  <a:txBody>
                    <a:bodyPr/>
                    <a:lstStyle/>
                    <a:p>
                      <a:r>
                        <a:rPr lang="fr-FR" dirty="0"/>
                        <a:t>#1</a:t>
                      </a:r>
                      <a:endParaRPr lang="fr-FR" i="1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8326605"/>
                  </a:ext>
                </a:extLst>
              </a:tr>
              <a:tr h="753798">
                <a:tc>
                  <a:txBody>
                    <a:bodyPr/>
                    <a:lstStyle/>
                    <a:p>
                      <a:r>
                        <a:rPr lang="fr-FR" dirty="0"/>
                        <a:t>#2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79256610"/>
                  </a:ext>
                </a:extLst>
              </a:tr>
              <a:tr h="753798">
                <a:tc>
                  <a:txBody>
                    <a:bodyPr/>
                    <a:lstStyle/>
                    <a:p>
                      <a:r>
                        <a:rPr lang="fr-FR" dirty="0"/>
                        <a:t>#</a:t>
                      </a:r>
                      <a:r>
                        <a:rPr lang="fr-FR" dirty="0">
                          <a:latin typeface="+mn-lt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45532922"/>
                  </a:ext>
                </a:extLst>
              </a:tr>
              <a:tr h="753798">
                <a:tc>
                  <a:txBody>
                    <a:bodyPr/>
                    <a:lstStyle/>
                    <a:p>
                      <a:r>
                        <a:rPr lang="fr-FR" dirty="0"/>
                        <a:t>#4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22047465"/>
                  </a:ext>
                </a:extLst>
              </a:tr>
              <a:tr h="753798">
                <a:tc>
                  <a:txBody>
                    <a:bodyPr/>
                    <a:lstStyle/>
                    <a:p>
                      <a:r>
                        <a:rPr lang="fr-FR" dirty="0"/>
                        <a:t>#5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29568792"/>
                  </a:ext>
                </a:extLst>
              </a:tr>
              <a:tr h="753798">
                <a:tc>
                  <a:txBody>
                    <a:bodyPr/>
                    <a:lstStyle/>
                    <a:p>
                      <a:r>
                        <a:rPr lang="fr-FR" dirty="0"/>
                        <a:t>#6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0568400"/>
                  </a:ext>
                </a:extLst>
              </a:tr>
            </a:tbl>
          </a:graphicData>
        </a:graphic>
      </p:graphicFrame>
      <p:sp>
        <p:nvSpPr>
          <p:cNvPr id="6" name="ZoneTexte 5">
            <a:extLst>
              <a:ext uri="{FF2B5EF4-FFF2-40B4-BE49-F238E27FC236}">
                <a16:creationId xmlns:a16="http://schemas.microsoft.com/office/drawing/2014/main" id="{D05FAFD2-7E36-4F04-AFF8-C7F715CAFB36}"/>
              </a:ext>
            </a:extLst>
          </p:cNvPr>
          <p:cNvSpPr txBox="1"/>
          <p:nvPr/>
        </p:nvSpPr>
        <p:spPr>
          <a:xfrm>
            <a:off x="258384" y="844338"/>
            <a:ext cx="113604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fr-FR" sz="2000" i="1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Vous pouvez remplacer le tableau par votre matrice des risques si vous le souhaitez</a:t>
            </a:r>
          </a:p>
        </p:txBody>
      </p:sp>
    </p:spTree>
    <p:extLst>
      <p:ext uri="{BB962C8B-B14F-4D97-AF65-F5344CB8AC3E}">
        <p14:creationId xmlns:p14="http://schemas.microsoft.com/office/powerpoint/2010/main" val="7212058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E3F413-93FE-46FD-ADA6-FB77B94B851A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fr-FR" altLang="fr-FR" dirty="0">
                <a:cs typeface="Trebuchet MS" panose="020B0603020202020204" pitchFamily="34" charset="0"/>
              </a:rPr>
              <a:t>Planning synthétique</a:t>
            </a:r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FD17AC2-C0E9-4701-BB53-941DC3E8B3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CE93CEE-33DF-47BE-BA24-25DC5A62DB72}"/>
              </a:ext>
            </a:extLst>
          </p:cNvPr>
          <p:cNvSpPr txBox="1"/>
          <p:nvPr/>
        </p:nvSpPr>
        <p:spPr>
          <a:xfrm>
            <a:off x="501024" y="1331243"/>
            <a:ext cx="113604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fr-FR" sz="2000" i="1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Vous pouvez intégrer votre rétroplanning/Gantt</a:t>
            </a:r>
          </a:p>
        </p:txBody>
      </p:sp>
    </p:spTree>
    <p:extLst>
      <p:ext uri="{BB962C8B-B14F-4D97-AF65-F5344CB8AC3E}">
        <p14:creationId xmlns:p14="http://schemas.microsoft.com/office/powerpoint/2010/main" val="19115249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E3F413-93FE-46FD-ADA6-FB77B94B8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1273" y="146563"/>
            <a:ext cx="9106070" cy="773562"/>
          </a:xfrm>
          <a:prstGeom prst="rect">
            <a:avLst/>
          </a:prstGeom>
        </p:spPr>
        <p:txBody>
          <a:bodyPr/>
          <a:lstStyle/>
          <a:p>
            <a:r>
              <a:rPr lang="fr-FR" altLang="fr-FR" dirty="0">
                <a:ea typeface="ＭＳ Ｐゴシック" panose="020B0600070205080204" pitchFamily="34" charset="-128"/>
              </a:rPr>
              <a:t>Si projet déjà présenté au CSV (AAP précédent)</a:t>
            </a:r>
            <a:br>
              <a:rPr lang="fr-FR" altLang="fr-FR" dirty="0">
                <a:cs typeface="Trebuchet MS" panose="020B0603020202020204" pitchFamily="34" charset="0"/>
              </a:rPr>
            </a:b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363C334-5056-40A0-8DAC-410F8619DF8D}"/>
              </a:ext>
            </a:extLst>
          </p:cNvPr>
          <p:cNvSpPr txBox="1"/>
          <p:nvPr/>
        </p:nvSpPr>
        <p:spPr>
          <a:xfrm>
            <a:off x="616586" y="1779607"/>
            <a:ext cx="10958827" cy="2911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Calibri" panose="020F0502020204030204" pitchFamily="34" charset="0"/>
              <a:buChar char="→"/>
            </a:pPr>
            <a:r>
              <a:rPr lang="fr-FR" altLang="fr-FR" sz="2400" dirty="0"/>
              <a:t>Nom du projet précédent</a:t>
            </a:r>
          </a:p>
          <a:p>
            <a:pPr marL="342900" indent="-342900">
              <a:lnSpc>
                <a:spcPct val="150000"/>
              </a:lnSpc>
              <a:buFont typeface="Calibri" panose="020F0502020204030204" pitchFamily="34" charset="0"/>
              <a:buChar char="→"/>
            </a:pPr>
            <a:r>
              <a:rPr lang="fr-FR" altLang="fr-FR" sz="2400" dirty="0"/>
              <a:t>AAP auquel il appartenait</a:t>
            </a:r>
          </a:p>
          <a:p>
            <a:pPr marL="342900" indent="-342900">
              <a:lnSpc>
                <a:spcPct val="150000"/>
              </a:lnSpc>
              <a:buFont typeface="Calibri" panose="020F0502020204030204" pitchFamily="34" charset="0"/>
              <a:buChar char="→"/>
            </a:pPr>
            <a:r>
              <a:rPr lang="fr-FR" altLang="fr-FR" sz="2400" dirty="0"/>
              <a:t>Modifications importantes entre les versions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altLang="fr-FR" sz="2400" dirty="0">
              <a:solidFill>
                <a:srgbClr val="14AFE6"/>
              </a:solidFill>
            </a:endParaRPr>
          </a:p>
          <a:p>
            <a:pPr>
              <a:spcAft>
                <a:spcPts val="600"/>
              </a:spcAft>
            </a:pPr>
            <a:endParaRPr lang="fr-FR" sz="2400" dirty="0">
              <a:solidFill>
                <a:srgbClr val="14AFE6"/>
              </a:solidFill>
            </a:endParaRPr>
          </a:p>
          <a:p>
            <a:pPr marL="446088" lvl="1" indent="182563" algn="just">
              <a:lnSpc>
                <a:spcPct val="90000"/>
              </a:lnSpc>
              <a:spcBef>
                <a:spcPts val="500"/>
              </a:spcBef>
              <a:buSzPct val="67000"/>
              <a:buFont typeface="Wingdings 3" panose="05040102010807070707" pitchFamily="18" charset="2"/>
              <a:buChar char=""/>
              <a:defRPr/>
            </a:pPr>
            <a:endParaRPr lang="fr-FR" sz="2000" dirty="0">
              <a:latin typeface="Tw Cen MT" panose="020B0602020104020603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7CA5EAF-98E9-4CEC-B042-77EC39DA4583}"/>
              </a:ext>
            </a:extLst>
          </p:cNvPr>
          <p:cNvSpPr/>
          <p:nvPr/>
        </p:nvSpPr>
        <p:spPr>
          <a:xfrm>
            <a:off x="6471904" y="550793"/>
            <a:ext cx="32813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altLang="fr-FR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(si applicable, à supprimer sinon)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9989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9F3E30D-2A0A-4F1F-A2C8-FE74F15B263D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77172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E3F413-93FE-46FD-ADA6-FB77B94B8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4945" y="162891"/>
            <a:ext cx="7550980" cy="773562"/>
          </a:xfrm>
        </p:spPr>
        <p:txBody>
          <a:bodyPr/>
          <a:lstStyle/>
          <a:p>
            <a:r>
              <a:rPr lang="fr-FR" dirty="0"/>
              <a:t>Présentation globale du projet</a:t>
            </a:r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1CC2D61B-312E-42B7-88D4-D794A2794D2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88753" y="1146430"/>
            <a:ext cx="11616369" cy="2381603"/>
          </a:xfrm>
          <a:prstGeom prst="rect">
            <a:avLst/>
          </a:prstGeom>
        </p:spPr>
        <p:txBody>
          <a:bodyPr/>
          <a:lstStyle>
            <a:lvl1pPr marL="0" indent="0">
              <a:buSzPct val="200000"/>
              <a:buFontTx/>
              <a:buNone/>
              <a:defRPr>
                <a:solidFill>
                  <a:srgbClr val="14AFE6"/>
                </a:solidFill>
                <a:latin typeface="+mn-lt"/>
                <a:ea typeface="Roboto Condensed" panose="02000000000000000000" pitchFamily="2" charset="0"/>
                <a:cs typeface="Roboto Condensed" panose="02000000000000000000" pitchFamily="2" charset="0"/>
              </a:defRPr>
            </a:lvl1pPr>
            <a:lvl2pPr marL="685800" indent="-228600">
              <a:buFontTx/>
              <a:buBlip>
                <a:blip r:embed="rId3"/>
              </a:buBlip>
              <a:defRPr>
                <a:latin typeface="+mn-lt"/>
                <a:ea typeface="Roboto Condensed" panose="02000000000000000000" pitchFamily="2" charset="0"/>
                <a:cs typeface="Roboto Condensed" panose="02000000000000000000" pitchFamily="2" charset="0"/>
              </a:defRPr>
            </a:lvl2pPr>
            <a:lvl3pPr marL="1257300" indent="-342900">
              <a:buFontTx/>
              <a:buBlip>
                <a:blip r:embed="rId4"/>
              </a:buBlip>
              <a:defRPr>
                <a:latin typeface="+mn-lt"/>
                <a:ea typeface="Roboto Condensed" panose="02000000000000000000" pitchFamily="2" charset="0"/>
                <a:cs typeface="Roboto Condensed" panose="02000000000000000000" pitchFamily="2" charset="0"/>
              </a:defRPr>
            </a:lvl3pPr>
            <a:lvl4pPr marL="1600200" indent="-228600">
              <a:buFontTx/>
              <a:buBlip>
                <a:blip r:embed="rId5"/>
              </a:buBlip>
              <a:defRPr>
                <a:latin typeface="+mn-lt"/>
                <a:ea typeface="Roboto Condensed" panose="02000000000000000000" pitchFamily="2" charset="0"/>
                <a:cs typeface="Roboto Condensed" panose="02000000000000000000" pitchFamily="2" charset="0"/>
              </a:defRPr>
            </a:lvl4pPr>
            <a:lvl5pPr>
              <a:buClr>
                <a:srgbClr val="00B0F0"/>
              </a:buClr>
              <a:defRPr>
                <a:latin typeface="+mn-lt"/>
                <a:ea typeface="Roboto Condensed" panose="02000000000000000000" pitchFamily="2" charset="0"/>
                <a:cs typeface="Roboto Condensed" panose="02000000000000000000" pitchFamily="2" charset="0"/>
              </a:defRPr>
            </a:lvl5pPr>
          </a:lstStyle>
          <a:p>
            <a:pPr>
              <a:spcAft>
                <a:spcPts val="600"/>
              </a:spcAft>
            </a:pPr>
            <a:r>
              <a:rPr lang="fr-FR" sz="2400" dirty="0"/>
              <a:t>Objet du projet </a:t>
            </a:r>
          </a:p>
          <a:p>
            <a:pPr>
              <a:spcAft>
                <a:spcPts val="600"/>
              </a:spcAft>
            </a:pPr>
            <a:r>
              <a:rPr lang="fr-FR" sz="1800" i="1" dirty="0">
                <a:solidFill>
                  <a:schemeClr val="tx1"/>
                </a:solidFill>
              </a:rPr>
              <a:t>Indiquer en quelques lignes les objectifs et enjeux du projet </a:t>
            </a:r>
            <a:endParaRPr lang="fr-FR" b="1" dirty="0">
              <a:solidFill>
                <a:srgbClr val="619FD7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737995DB-2CF6-4350-83DD-28C67D624BF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474450" y="6348413"/>
            <a:ext cx="717550" cy="365125"/>
          </a:xfrm>
          <a:prstGeom prst="rect">
            <a:avLst/>
          </a:prstGeom>
        </p:spPr>
        <p:txBody>
          <a:bodyPr/>
          <a:lstStyle/>
          <a:p>
            <a:fld id="{94A22512-C393-4E2F-B042-1C943253E86C}" type="slidenum">
              <a:rPr lang="fr-FR" smtClean="0"/>
              <a:pPr/>
              <a:t>2</a:t>
            </a:fld>
            <a:endParaRPr lang="fr-FR" dirty="0"/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E47B7E35-77F6-4D1A-956C-AEA954FD4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0435490"/>
              </p:ext>
            </p:extLst>
          </p:nvPr>
        </p:nvGraphicFramePr>
        <p:xfrm>
          <a:off x="0" y="4166185"/>
          <a:ext cx="12192000" cy="3157575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127760">
                  <a:extLst>
                    <a:ext uri="{9D8B030D-6E8A-4147-A177-3AD203B41FA5}">
                      <a16:colId xmlns:a16="http://schemas.microsoft.com/office/drawing/2014/main" val="467401028"/>
                    </a:ext>
                  </a:extLst>
                </a:gridCol>
                <a:gridCol w="2621280">
                  <a:extLst>
                    <a:ext uri="{9D8B030D-6E8A-4147-A177-3AD203B41FA5}">
                      <a16:colId xmlns:a16="http://schemas.microsoft.com/office/drawing/2014/main" val="638640535"/>
                    </a:ext>
                  </a:extLst>
                </a:gridCol>
                <a:gridCol w="3550920">
                  <a:extLst>
                    <a:ext uri="{9D8B030D-6E8A-4147-A177-3AD203B41FA5}">
                      <a16:colId xmlns:a16="http://schemas.microsoft.com/office/drawing/2014/main" val="457119214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3331993788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3501060849"/>
                    </a:ext>
                  </a:extLst>
                </a:gridCol>
                <a:gridCol w="1417320">
                  <a:extLst>
                    <a:ext uri="{9D8B030D-6E8A-4147-A177-3AD203B41FA5}">
                      <a16:colId xmlns:a16="http://schemas.microsoft.com/office/drawing/2014/main" val="174862543"/>
                    </a:ext>
                  </a:extLst>
                </a:gridCol>
              </a:tblGrid>
              <a:tr h="448635"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/>
                        <a:t>Nom du partenaire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Statut </a:t>
                      </a:r>
                      <a:r>
                        <a:rPr lang="fr-FR" sz="1600" b="0" i="1" dirty="0"/>
                        <a:t>(Grand Groupe, ETI, PME, pour les  académique (organisme de tutelle + nom du laboratoire)</a:t>
                      </a:r>
                      <a:endParaRPr lang="fr-FR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Coût global (k€)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Aide/ Subvention demandée (k€)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Localisation </a:t>
                      </a:r>
                      <a:r>
                        <a:rPr lang="fr-FR" sz="1600" b="0" i="1" dirty="0"/>
                        <a:t>(Département)</a:t>
                      </a:r>
                      <a:endParaRPr lang="fr-FR" b="0" i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04716382"/>
                  </a:ext>
                </a:extLst>
              </a:tr>
              <a:tr h="448635">
                <a:tc>
                  <a:txBody>
                    <a:bodyPr/>
                    <a:lstStyle/>
                    <a:p>
                      <a:r>
                        <a:rPr lang="fr-FR" i="1" dirty="0"/>
                        <a:t>Logo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i="1" dirty="0"/>
                        <a:t>Nom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24679221"/>
                  </a:ext>
                </a:extLst>
              </a:tr>
              <a:tr h="4486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Logo</a:t>
                      </a:r>
                      <a:endParaRPr kumimoji="0" lang="fr-FR" sz="18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Nom</a:t>
                      </a:r>
                      <a:endParaRPr kumimoji="0" lang="fr-FR" sz="18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75115097"/>
                  </a:ext>
                </a:extLst>
              </a:tr>
              <a:tr h="4486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Logo</a:t>
                      </a:r>
                      <a:endParaRPr kumimoji="0" lang="fr-FR" sz="18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Nom</a:t>
                      </a:r>
                      <a:endParaRPr kumimoji="0" lang="fr-FR" sz="18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47124388"/>
                  </a:ext>
                </a:extLst>
              </a:tr>
              <a:tr h="4486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Logo</a:t>
                      </a:r>
                      <a:endParaRPr kumimoji="0" lang="fr-FR" sz="18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Nom</a:t>
                      </a:r>
                      <a:endParaRPr kumimoji="0" lang="fr-FR" sz="18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15233641"/>
                  </a:ext>
                </a:extLst>
              </a:tr>
              <a:tr h="4486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Logo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Nom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036732"/>
                  </a:ext>
                </a:extLst>
              </a:tr>
            </a:tbl>
          </a:graphicData>
        </a:graphic>
      </p:graphicFrame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7BBA5C2C-858C-405A-B14F-B48A83CB2200}"/>
              </a:ext>
            </a:extLst>
          </p:cNvPr>
          <p:cNvSpPr txBox="1">
            <a:spLocks/>
          </p:cNvSpPr>
          <p:nvPr/>
        </p:nvSpPr>
        <p:spPr>
          <a:xfrm>
            <a:off x="288753" y="3582582"/>
            <a:ext cx="10515600" cy="52905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14AFE6"/>
              </a:buClr>
              <a:buSzPct val="200000"/>
              <a:buFontTx/>
              <a:buNone/>
              <a:defRPr sz="2800" kern="1200">
                <a:solidFill>
                  <a:srgbClr val="14AFE6"/>
                </a:solidFill>
                <a:latin typeface="+mn-lt"/>
                <a:ea typeface="Roboto Condensed" panose="02000000000000000000" pitchFamily="2" charset="0"/>
                <a:cs typeface="Roboto Condensed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Roboto Condensed" panose="02000000000000000000" pitchFamily="2" charset="0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Roboto Condensed" panose="02000000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5"/>
              </a:buBlip>
              <a:defRPr sz="1800" kern="120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Roboto Condensed" panose="020000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Roboto Condensed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FR" sz="2400" dirty="0"/>
              <a:t>Porteur du projet : </a:t>
            </a:r>
            <a:r>
              <a:rPr lang="fr-FR" sz="2000" i="1" dirty="0">
                <a:solidFill>
                  <a:schemeClr val="tx1"/>
                </a:solidFill>
              </a:rPr>
              <a:t>….</a:t>
            </a:r>
            <a:endParaRPr lang="fr-FR" b="1" dirty="0">
              <a:solidFill>
                <a:srgbClr val="619FD7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1F4BD83B-540D-4BC6-A516-EC412631AFC3}"/>
              </a:ext>
            </a:extLst>
          </p:cNvPr>
          <p:cNvGrpSpPr/>
          <p:nvPr/>
        </p:nvGrpSpPr>
        <p:grpSpPr>
          <a:xfrm>
            <a:off x="9917058" y="210637"/>
            <a:ext cx="1988064" cy="925582"/>
            <a:chOff x="9024396" y="1297865"/>
            <a:chExt cx="1533222" cy="418969"/>
          </a:xfrm>
        </p:grpSpPr>
        <p:sp>
          <p:nvSpPr>
            <p:cNvPr id="11" name="Rectangle à coins arrondis 20">
              <a:extLst>
                <a:ext uri="{FF2B5EF4-FFF2-40B4-BE49-F238E27FC236}">
                  <a16:creationId xmlns:a16="http://schemas.microsoft.com/office/drawing/2014/main" id="{19F32C85-C41A-4132-AA95-EE8B6E18507A}"/>
                </a:ext>
              </a:extLst>
            </p:cNvPr>
            <p:cNvSpPr/>
            <p:nvPr/>
          </p:nvSpPr>
          <p:spPr>
            <a:xfrm>
              <a:off x="9210060" y="1388290"/>
              <a:ext cx="1347558" cy="32854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  <a:effectLst>
              <a:outerShdw blurRad="50800" dist="38100" algn="l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>
                <a:defRPr/>
              </a:pPr>
              <a:r>
                <a:rPr lang="fr-FR" sz="1600" dirty="0">
                  <a:solidFill>
                    <a:prstClr val="black"/>
                  </a:solidFill>
                  <a:latin typeface="Calibri" panose="020F0502020204030204"/>
                </a:rPr>
                <a:t>Durée du projet: </a:t>
              </a:r>
            </a:p>
            <a:p>
              <a:pPr algn="ctr" defTabSz="457200">
                <a:defRPr/>
              </a:pPr>
              <a:r>
                <a:rPr lang="fr-FR" sz="1600" dirty="0">
                  <a:solidFill>
                    <a:prstClr val="black"/>
                  </a:solidFill>
                  <a:latin typeface="Calibri" panose="020F0502020204030204"/>
                </a:rPr>
                <a:t>xx mois</a:t>
              </a:r>
            </a:p>
          </p:txBody>
        </p:sp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E9E9FFB3-D654-4B0F-9FF2-602C7C45ED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24396" y="1297865"/>
              <a:ext cx="330113" cy="188089"/>
            </a:xfrm>
            <a:prstGeom prst="rect">
              <a:avLst/>
            </a:prstGeom>
          </p:spPr>
        </p:pic>
      </p:grp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D91EDC31-071D-4051-B2E0-E6F40FC70FE1}"/>
              </a:ext>
            </a:extLst>
          </p:cNvPr>
          <p:cNvGrpSpPr/>
          <p:nvPr/>
        </p:nvGrpSpPr>
        <p:grpSpPr>
          <a:xfrm>
            <a:off x="7269480" y="210637"/>
            <a:ext cx="2647575" cy="943785"/>
            <a:chOff x="7347685" y="1104717"/>
            <a:chExt cx="1503366" cy="1048154"/>
          </a:xfrm>
        </p:grpSpPr>
        <p:sp>
          <p:nvSpPr>
            <p:cNvPr id="14" name="Rectangle à coins arrondis 20">
              <a:extLst>
                <a:ext uri="{FF2B5EF4-FFF2-40B4-BE49-F238E27FC236}">
                  <a16:creationId xmlns:a16="http://schemas.microsoft.com/office/drawing/2014/main" id="{B54D4EE3-692E-45E5-B555-1647159B9980}"/>
                </a:ext>
              </a:extLst>
            </p:cNvPr>
            <p:cNvSpPr/>
            <p:nvPr/>
          </p:nvSpPr>
          <p:spPr>
            <a:xfrm>
              <a:off x="7503493" y="1369981"/>
              <a:ext cx="1347558" cy="78289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  <a:effectLst>
              <a:outerShdw blurRad="50800" dist="38100" algn="l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>
                <a:defRPr/>
              </a:pPr>
              <a:r>
                <a:rPr lang="fr-FR" sz="1600" dirty="0">
                  <a:solidFill>
                    <a:prstClr val="black"/>
                  </a:solidFill>
                  <a:latin typeface="Calibri" panose="020F0502020204030204"/>
                </a:rPr>
                <a:t>Budget global :  … k€</a:t>
              </a:r>
            </a:p>
            <a:p>
              <a:pPr algn="ctr" defTabSz="457200">
                <a:defRPr/>
              </a:pPr>
              <a:r>
                <a:rPr lang="fr-FR" sz="1600" dirty="0">
                  <a:solidFill>
                    <a:prstClr val="black"/>
                  </a:solidFill>
                  <a:latin typeface="Calibri" panose="020F0502020204030204"/>
                </a:rPr>
                <a:t>Aide demandée: ….k€</a:t>
              </a:r>
            </a:p>
          </p:txBody>
        </p:sp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6022B819-59D2-4350-A92E-FFF9CDED286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47685" y="1104717"/>
              <a:ext cx="307071" cy="48126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4068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E3F413-93FE-46FD-ADA6-FB77B94B8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1272" y="179219"/>
            <a:ext cx="8624377" cy="773562"/>
          </a:xfrm>
          <a:prstGeom prst="rect">
            <a:avLst/>
          </a:prstGeom>
        </p:spPr>
        <p:txBody>
          <a:bodyPr/>
          <a:lstStyle/>
          <a:p>
            <a:r>
              <a:rPr lang="fr-FR" dirty="0"/>
              <a:t>Demande de labellisation Images et Réseaux</a:t>
            </a:r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1CC2D61B-312E-42B7-88D4-D794A2794D2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080004"/>
            <a:ext cx="11117819" cy="3954073"/>
          </a:xfrm>
          <a:prstGeom prst="rect">
            <a:avLst/>
          </a:prstGeom>
        </p:spPr>
        <p:txBody>
          <a:bodyPr/>
          <a:lstStyle>
            <a:lvl1pPr marL="0" indent="0">
              <a:buSzPct val="200000"/>
              <a:buFontTx/>
              <a:buNone/>
              <a:defRPr>
                <a:solidFill>
                  <a:srgbClr val="14AFE6"/>
                </a:solidFill>
                <a:latin typeface="+mn-lt"/>
                <a:ea typeface="Roboto Condensed" panose="02000000000000000000" pitchFamily="2" charset="0"/>
                <a:cs typeface="Roboto Condensed" panose="02000000000000000000" pitchFamily="2" charset="0"/>
              </a:defRPr>
            </a:lvl1pPr>
            <a:lvl2pPr marL="685800" indent="-228600">
              <a:buFontTx/>
              <a:buBlip>
                <a:blip r:embed="rId2"/>
              </a:buBlip>
              <a:defRPr>
                <a:latin typeface="+mn-lt"/>
                <a:ea typeface="Roboto Condensed" panose="02000000000000000000" pitchFamily="2" charset="0"/>
                <a:cs typeface="Roboto Condensed" panose="02000000000000000000" pitchFamily="2" charset="0"/>
              </a:defRPr>
            </a:lvl2pPr>
            <a:lvl3pPr marL="1257300" indent="-342900">
              <a:buFontTx/>
              <a:buBlip>
                <a:blip r:embed="rId3"/>
              </a:buBlip>
              <a:defRPr>
                <a:latin typeface="+mn-lt"/>
                <a:ea typeface="Roboto Condensed" panose="02000000000000000000" pitchFamily="2" charset="0"/>
                <a:cs typeface="Roboto Condensed" panose="02000000000000000000" pitchFamily="2" charset="0"/>
              </a:defRPr>
            </a:lvl3pPr>
            <a:lvl4pPr marL="1600200" indent="-228600">
              <a:buFontTx/>
              <a:buBlip>
                <a:blip r:embed="rId4"/>
              </a:buBlip>
              <a:defRPr>
                <a:latin typeface="+mn-lt"/>
                <a:ea typeface="Roboto Condensed" panose="02000000000000000000" pitchFamily="2" charset="0"/>
                <a:cs typeface="Roboto Condensed" panose="02000000000000000000" pitchFamily="2" charset="0"/>
              </a:defRPr>
            </a:lvl4pPr>
            <a:lvl5pPr>
              <a:buClr>
                <a:srgbClr val="00B0F0"/>
              </a:buClr>
              <a:defRPr>
                <a:latin typeface="+mn-lt"/>
                <a:ea typeface="Roboto Condensed" panose="02000000000000000000" pitchFamily="2" charset="0"/>
                <a:cs typeface="Roboto Condensed" panose="02000000000000000000" pitchFamily="2" charset="0"/>
              </a:defRPr>
            </a:lvl5pPr>
          </a:lstStyle>
          <a:p>
            <a:pPr lvl="1">
              <a:spcAft>
                <a:spcPts val="600"/>
              </a:spcAft>
              <a:buFont typeface="Calibri" panose="020F0502020204030204" pitchFamily="34" charset="0"/>
              <a:buChar char="→"/>
            </a:pPr>
            <a:r>
              <a:rPr lang="fr-FR" dirty="0">
                <a:solidFill>
                  <a:srgbClr val="14AFE6"/>
                </a:solidFill>
              </a:rPr>
              <a:t> Critère de territorialité : </a:t>
            </a:r>
            <a:r>
              <a:rPr lang="fr-FR" sz="1800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FR" dirty="0">
                <a:highlight>
                  <a:srgbClr val="FFFF00"/>
                </a:highlight>
              </a:rPr>
              <a:t>x %, (soit x </a:t>
            </a:r>
            <a:r>
              <a:rPr lang="fr-FR" dirty="0" err="1">
                <a:highlight>
                  <a:srgbClr val="FFFF00"/>
                </a:highlight>
              </a:rPr>
              <a:t>h.mois</a:t>
            </a:r>
            <a:r>
              <a:rPr lang="fr-FR" dirty="0">
                <a:highlight>
                  <a:srgbClr val="FFFF00"/>
                </a:highlight>
              </a:rPr>
              <a:t> ou h.an) </a:t>
            </a:r>
            <a:r>
              <a:rPr lang="fr-FR" dirty="0"/>
              <a:t>des ressources RH du projet sont positionnées sur le territoire Bretagne et Pays de la Loire</a:t>
            </a:r>
            <a:endParaRPr lang="fr-FR" sz="2000" dirty="0"/>
          </a:p>
          <a:p>
            <a:pPr lvl="1">
              <a:spcAft>
                <a:spcPts val="600"/>
              </a:spcAft>
              <a:buFont typeface="Calibri" panose="020F0502020204030204" pitchFamily="34" charset="0"/>
              <a:buChar char="→"/>
            </a:pPr>
            <a:r>
              <a:rPr lang="fr-FR" dirty="0">
                <a:solidFill>
                  <a:srgbClr val="14AFE6"/>
                </a:solidFill>
              </a:rPr>
              <a:t> Le projet s’inscrit dans les domaines technologique du pôle : </a:t>
            </a: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fr-FR" sz="1800" dirty="0"/>
              <a:t>   Cybersécurité et Confiance Numérique</a:t>
            </a: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fr-FR" sz="1800" dirty="0"/>
              <a:t>    Données et Intelligence Artificielle</a:t>
            </a: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fr-FR" sz="1800" dirty="0"/>
              <a:t>    Réseaux et Infrastructures</a:t>
            </a: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fr-FR" sz="1800" dirty="0"/>
              <a:t>    Photonique &amp; Quantique</a:t>
            </a: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fr-FR" sz="1800" dirty="0"/>
              <a:t>    IoT, Applications logicielles et Intégration de solutions</a:t>
            </a: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fr-FR" sz="1800" dirty="0"/>
              <a:t>    Images, </a:t>
            </a:r>
            <a:r>
              <a:rPr lang="fr-FR" sz="1800" dirty="0" err="1"/>
              <a:t>Immersivité</a:t>
            </a:r>
            <a:r>
              <a:rPr lang="fr-FR" sz="1800" dirty="0"/>
              <a:t> et Jumeaux Numériques</a:t>
            </a:r>
          </a:p>
          <a:p>
            <a:pPr marL="457200" lvl="1" indent="0">
              <a:spcAft>
                <a:spcPts val="600"/>
              </a:spcAft>
              <a:buNone/>
            </a:pPr>
            <a:endParaRPr lang="fr-FR" dirty="0"/>
          </a:p>
          <a:p>
            <a:pPr lvl="1">
              <a:spcAft>
                <a:spcPts val="600"/>
              </a:spcAft>
              <a:buFont typeface="Calibri" panose="020F0502020204030204" pitchFamily="34" charset="0"/>
              <a:buChar char="→"/>
            </a:pPr>
            <a:r>
              <a:rPr lang="fr-FR" dirty="0">
                <a:solidFill>
                  <a:srgbClr val="14AFE6"/>
                </a:solidFill>
              </a:rPr>
              <a:t>Co-labélisation demandée auprès des pôles suivants:</a:t>
            </a:r>
            <a:r>
              <a:rPr lang="fr-FR" i="1" dirty="0">
                <a:solidFill>
                  <a:srgbClr val="14AFE6"/>
                </a:solidFill>
              </a:rPr>
              <a:t> </a:t>
            </a:r>
            <a:r>
              <a:rPr lang="fr-FR" sz="1800" i="1" dirty="0"/>
              <a:t>(si applicable, à supprimer sinon):</a:t>
            </a:r>
          </a:p>
          <a:p>
            <a:pPr marL="457200" lvl="1" indent="0">
              <a:spcAft>
                <a:spcPts val="600"/>
              </a:spcAft>
              <a:buNone/>
            </a:pPr>
            <a:r>
              <a:rPr lang="fr-FR" sz="2000" dirty="0"/>
              <a:t>	- Pôle principal: </a:t>
            </a:r>
          </a:p>
          <a:p>
            <a:pPr>
              <a:spcAft>
                <a:spcPts val="600"/>
              </a:spcAft>
            </a:pPr>
            <a:r>
              <a:rPr lang="fr-FR" sz="2000" dirty="0">
                <a:solidFill>
                  <a:schemeClr val="tx1"/>
                </a:solidFill>
              </a:rPr>
              <a:t>	- Pôle(s) secondaire(s)</a:t>
            </a:r>
            <a:endParaRPr lang="fr-FR" b="1" dirty="0">
              <a:solidFill>
                <a:srgbClr val="619FD7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5059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E3F413-93FE-46FD-ADA6-FB77B94B8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1273" y="179219"/>
            <a:ext cx="8648870" cy="773562"/>
          </a:xfrm>
          <a:prstGeom prst="rect">
            <a:avLst/>
          </a:prstGeom>
        </p:spPr>
        <p:txBody>
          <a:bodyPr/>
          <a:lstStyle/>
          <a:p>
            <a:r>
              <a:rPr lang="fr-FR" altLang="fr-FR" sz="3200" dirty="0">
                <a:cs typeface="Trebuchet MS" panose="020B0603020202020204" pitchFamily="34" charset="0"/>
              </a:rPr>
              <a:t>Contexte et objectifs</a:t>
            </a:r>
            <a:endParaRPr lang="fr-FR" sz="3200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377FA5F-2AA8-43E7-AFD1-87D52FC5AE4B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501024" y="1306765"/>
            <a:ext cx="11059605" cy="620857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1CC2D61B-312E-42B7-88D4-D794A2794D2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01024" y="2109815"/>
            <a:ext cx="11117819" cy="3025521"/>
          </a:xfrm>
          <a:prstGeom prst="rect">
            <a:avLst/>
          </a:prstGeom>
        </p:spPr>
        <p:txBody>
          <a:bodyPr/>
          <a:lstStyle>
            <a:lvl1pPr marL="0" indent="0">
              <a:buSzPct val="200000"/>
              <a:buFontTx/>
              <a:buNone/>
              <a:defRPr>
                <a:solidFill>
                  <a:srgbClr val="14AFE6"/>
                </a:solidFill>
                <a:latin typeface="+mn-lt"/>
                <a:ea typeface="Roboto Condensed" panose="02000000000000000000" pitchFamily="2" charset="0"/>
                <a:cs typeface="Roboto Condensed" panose="02000000000000000000" pitchFamily="2" charset="0"/>
              </a:defRPr>
            </a:lvl1pPr>
            <a:lvl2pPr marL="685800" indent="-228600">
              <a:buFontTx/>
              <a:buBlip>
                <a:blip r:embed="rId2"/>
              </a:buBlip>
              <a:defRPr>
                <a:latin typeface="+mn-lt"/>
                <a:ea typeface="Roboto Condensed" panose="02000000000000000000" pitchFamily="2" charset="0"/>
                <a:cs typeface="Roboto Condensed" panose="02000000000000000000" pitchFamily="2" charset="0"/>
              </a:defRPr>
            </a:lvl2pPr>
            <a:lvl3pPr marL="1257300" indent="-342900">
              <a:buFontTx/>
              <a:buBlip>
                <a:blip r:embed="rId3"/>
              </a:buBlip>
              <a:defRPr>
                <a:latin typeface="+mn-lt"/>
                <a:ea typeface="Roboto Condensed" panose="02000000000000000000" pitchFamily="2" charset="0"/>
                <a:cs typeface="Roboto Condensed" panose="02000000000000000000" pitchFamily="2" charset="0"/>
              </a:defRPr>
            </a:lvl3pPr>
            <a:lvl4pPr marL="1600200" indent="-228600">
              <a:buFontTx/>
              <a:buBlip>
                <a:blip r:embed="rId4"/>
              </a:buBlip>
              <a:defRPr>
                <a:latin typeface="+mn-lt"/>
                <a:ea typeface="Roboto Condensed" panose="02000000000000000000" pitchFamily="2" charset="0"/>
                <a:cs typeface="Roboto Condensed" panose="02000000000000000000" pitchFamily="2" charset="0"/>
              </a:defRPr>
            </a:lvl4pPr>
            <a:lvl5pPr>
              <a:buClr>
                <a:srgbClr val="00B0F0"/>
              </a:buClr>
              <a:defRPr>
                <a:latin typeface="+mn-lt"/>
                <a:ea typeface="Roboto Condensed" panose="02000000000000000000" pitchFamily="2" charset="0"/>
                <a:cs typeface="Roboto Condensed" panose="02000000000000000000" pitchFamily="2" charset="0"/>
              </a:defRPr>
            </a:lvl5pPr>
          </a:lstStyle>
          <a:p>
            <a:pPr>
              <a:spcAft>
                <a:spcPts val="600"/>
              </a:spcAft>
            </a:pPr>
            <a:r>
              <a:rPr lang="fr-FR" sz="2000" i="1" dirty="0">
                <a:solidFill>
                  <a:schemeClr val="bg1">
                    <a:lumMod val="65000"/>
                  </a:schemeClr>
                </a:solidFill>
                <a:cs typeface="Calibri Light" panose="020F0302020204030204" pitchFamily="34" charset="0"/>
              </a:rPr>
              <a:t>Indiquer sur cette slide, le contexte dans lequel s’inscrit le projet :</a:t>
            </a:r>
          </a:p>
          <a:p>
            <a:pPr lvl="1">
              <a:spcAft>
                <a:spcPts val="600"/>
              </a:spcAft>
              <a:buFont typeface="Calibri" panose="020F0502020204030204" pitchFamily="34" charset="0"/>
              <a:buChar char="→"/>
            </a:pPr>
            <a:r>
              <a:rPr lang="fr-FR" sz="2000" i="1" dirty="0">
                <a:solidFill>
                  <a:schemeClr val="bg1">
                    <a:lumMod val="65000"/>
                  </a:schemeClr>
                </a:solidFill>
              </a:rPr>
              <a:t> À quelle(s) problématique(s) répond-il ?</a:t>
            </a:r>
          </a:p>
          <a:p>
            <a:pPr lvl="1">
              <a:spcAft>
                <a:spcPts val="600"/>
              </a:spcAft>
              <a:buFont typeface="Calibri" panose="020F0502020204030204" pitchFamily="34" charset="0"/>
              <a:buChar char="→"/>
            </a:pPr>
            <a:r>
              <a:rPr lang="fr-FR" sz="2000" i="1" dirty="0">
                <a:solidFill>
                  <a:schemeClr val="bg1">
                    <a:lumMod val="65000"/>
                  </a:schemeClr>
                </a:solidFill>
              </a:rPr>
              <a:t> Quel(s) besoin(s) doit-il satisfaire ?</a:t>
            </a:r>
          </a:p>
          <a:p>
            <a:pPr lvl="1">
              <a:spcAft>
                <a:spcPts val="600"/>
              </a:spcAft>
              <a:buFont typeface="Calibri" panose="020F0502020204030204" pitchFamily="34" charset="0"/>
              <a:buChar char="→"/>
            </a:pPr>
            <a:r>
              <a:rPr lang="fr-FR" sz="2000" i="1" dirty="0">
                <a:solidFill>
                  <a:schemeClr val="bg1">
                    <a:lumMod val="65000"/>
                  </a:schemeClr>
                </a:solidFill>
              </a:rPr>
              <a:t> Quelle réponse apporte le projet ?</a:t>
            </a:r>
          </a:p>
          <a:p>
            <a:pPr lvl="1">
              <a:spcAft>
                <a:spcPts val="600"/>
              </a:spcAft>
              <a:buFont typeface="Calibri" panose="020F0502020204030204" pitchFamily="34" charset="0"/>
              <a:buChar char="→"/>
            </a:pPr>
            <a:r>
              <a:rPr lang="fr-FR" sz="2000" i="1" dirty="0">
                <a:solidFill>
                  <a:schemeClr val="bg1">
                    <a:lumMod val="65000"/>
                  </a:schemeClr>
                </a:solidFill>
              </a:rPr>
              <a:t>Quelle ambition ?</a:t>
            </a:r>
          </a:p>
          <a:p>
            <a:pPr>
              <a:spcAft>
                <a:spcPts val="600"/>
              </a:spcAft>
            </a:pPr>
            <a:endParaRPr lang="fr-FR" b="1" dirty="0">
              <a:solidFill>
                <a:srgbClr val="619FD7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72988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E3F413-93FE-46FD-ADA6-FB77B94B8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1272" y="179219"/>
            <a:ext cx="9733088" cy="773562"/>
          </a:xfrm>
          <a:prstGeom prst="rect">
            <a:avLst/>
          </a:prstGeom>
        </p:spPr>
        <p:txBody>
          <a:bodyPr/>
          <a:lstStyle/>
          <a:p>
            <a:r>
              <a:rPr lang="fr-FR" altLang="fr-FR" dirty="0">
                <a:cs typeface="Trebuchet MS" panose="020B0603020202020204" pitchFamily="34" charset="0"/>
              </a:rPr>
              <a:t>Etat de l’art et positionnement concurrentiel</a:t>
            </a: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74C4CCD-86B1-4117-9A6C-484E60E09272}"/>
              </a:ext>
            </a:extLst>
          </p:cNvPr>
          <p:cNvSpPr txBox="1"/>
          <p:nvPr/>
        </p:nvSpPr>
        <p:spPr>
          <a:xfrm>
            <a:off x="393428" y="3866049"/>
            <a:ext cx="10958827" cy="1249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Calibri" panose="020F0502020204030204" pitchFamily="34" charset="0"/>
              <a:buChar char="→"/>
            </a:pPr>
            <a:r>
              <a:rPr lang="fr-FR" altLang="fr-FR" sz="2400" b="1" dirty="0">
                <a:solidFill>
                  <a:srgbClr val="14AFE6"/>
                </a:solidFill>
              </a:rPr>
              <a:t>Etat de l’art concurrentiel</a:t>
            </a:r>
          </a:p>
          <a:p>
            <a:pPr>
              <a:spcAft>
                <a:spcPts val="600"/>
              </a:spcAft>
            </a:pPr>
            <a:endParaRPr lang="fr-FR" sz="2400" dirty="0"/>
          </a:p>
          <a:p>
            <a:pPr marL="446088" lvl="1" indent="182563" algn="just">
              <a:lnSpc>
                <a:spcPct val="90000"/>
              </a:lnSpc>
              <a:spcBef>
                <a:spcPts val="500"/>
              </a:spcBef>
              <a:buSzPct val="67000"/>
              <a:buFont typeface="Wingdings 3" panose="05040102010807070707" pitchFamily="18" charset="2"/>
              <a:buChar char=""/>
              <a:defRPr/>
            </a:pPr>
            <a:endParaRPr lang="fr-FR" sz="2000" dirty="0">
              <a:latin typeface="Tw Cen MT" panose="020B0602020104020603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E0D226A-38AA-4406-952B-86BCF767B733}"/>
              </a:ext>
            </a:extLst>
          </p:cNvPr>
          <p:cNvSpPr txBox="1"/>
          <p:nvPr/>
        </p:nvSpPr>
        <p:spPr>
          <a:xfrm>
            <a:off x="393428" y="1470691"/>
            <a:ext cx="10958827" cy="1249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Calibri" panose="020F0502020204030204" pitchFamily="34" charset="0"/>
              <a:buChar char="→"/>
            </a:pPr>
            <a:r>
              <a:rPr lang="fr-FR" altLang="fr-FR" sz="2400" b="1" dirty="0">
                <a:solidFill>
                  <a:srgbClr val="14AFE6"/>
                </a:solidFill>
              </a:rPr>
              <a:t>Etat de l’art scientifique </a:t>
            </a:r>
          </a:p>
          <a:p>
            <a:pPr>
              <a:spcAft>
                <a:spcPts val="600"/>
              </a:spcAft>
            </a:pPr>
            <a:endParaRPr lang="fr-FR" sz="2400" dirty="0"/>
          </a:p>
          <a:p>
            <a:pPr marL="446088" lvl="1" indent="182563" algn="just">
              <a:lnSpc>
                <a:spcPct val="90000"/>
              </a:lnSpc>
              <a:spcBef>
                <a:spcPts val="500"/>
              </a:spcBef>
              <a:buSzPct val="67000"/>
              <a:buFont typeface="Wingdings 3" panose="05040102010807070707" pitchFamily="18" charset="2"/>
              <a:buChar char=""/>
              <a:defRPr/>
            </a:pPr>
            <a:endParaRPr lang="fr-FR" sz="2000" dirty="0">
              <a:latin typeface="Tw Cen MT" panose="020B0602020104020603" pitchFamily="34" charset="0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256ACE7-464E-483E-BEDE-72A0E9EF8042}"/>
              </a:ext>
            </a:extLst>
          </p:cNvPr>
          <p:cNvSpPr txBox="1"/>
          <p:nvPr/>
        </p:nvSpPr>
        <p:spPr>
          <a:xfrm>
            <a:off x="415770" y="944917"/>
            <a:ext cx="113604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fr-FR" sz="2000" i="1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Dupliquer la slide si nécessaire, privilégier une présentation visuelle/ tableau </a:t>
            </a:r>
            <a:endParaRPr lang="fr-FR" sz="2000" i="1" dirty="0">
              <a:solidFill>
                <a:srgbClr val="619FD7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866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E3F413-93FE-46FD-ADA6-FB77B94B851A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fr-FR" altLang="fr-FR" dirty="0">
                <a:cs typeface="Trebuchet MS" panose="020B0603020202020204" pitchFamily="34" charset="0"/>
              </a:rPr>
              <a:t>Verrous, innovations</a:t>
            </a:r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2C12CCE-AC24-4FB8-936B-276D35FE058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737995DB-2CF6-4350-83DD-28C67D624BF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474450" y="6348413"/>
            <a:ext cx="717550" cy="365125"/>
          </a:xfrm>
          <a:prstGeom prst="rect">
            <a:avLst/>
          </a:prstGeom>
        </p:spPr>
        <p:txBody>
          <a:bodyPr/>
          <a:lstStyle/>
          <a:p>
            <a:fld id="{94A22512-C393-4E2F-B042-1C943253E86C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74C4CCD-86B1-4117-9A6C-484E60E09272}"/>
              </a:ext>
            </a:extLst>
          </p:cNvPr>
          <p:cNvSpPr txBox="1"/>
          <p:nvPr/>
        </p:nvSpPr>
        <p:spPr>
          <a:xfrm>
            <a:off x="580519" y="1068029"/>
            <a:ext cx="109588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fr-FR" sz="1600" i="1" dirty="0">
                <a:solidFill>
                  <a:schemeClr val="bg1">
                    <a:lumMod val="65000"/>
                  </a:schemeClr>
                </a:solidFill>
              </a:rPr>
              <a:t>Identifier clairement les verrous à lever suite à l’état de l’art réalisé puis indiquer les innovations qui y sont liées.</a:t>
            </a:r>
            <a:endParaRPr lang="fr-FR" sz="2000" dirty="0">
              <a:latin typeface="Tw Cen MT" panose="020B0602020104020603" pitchFamily="34" charset="0"/>
            </a:endParaRPr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06386DA0-FAB2-4B3E-892E-A420812DBA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2860119"/>
              </p:ext>
            </p:extLst>
          </p:nvPr>
        </p:nvGraphicFramePr>
        <p:xfrm>
          <a:off x="0" y="1624763"/>
          <a:ext cx="12024360" cy="4494271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008120">
                  <a:extLst>
                    <a:ext uri="{9D8B030D-6E8A-4147-A177-3AD203B41FA5}">
                      <a16:colId xmlns:a16="http://schemas.microsoft.com/office/drawing/2014/main" val="2573336484"/>
                    </a:ext>
                  </a:extLst>
                </a:gridCol>
                <a:gridCol w="5205546">
                  <a:extLst>
                    <a:ext uri="{9D8B030D-6E8A-4147-A177-3AD203B41FA5}">
                      <a16:colId xmlns:a16="http://schemas.microsoft.com/office/drawing/2014/main" val="190310097"/>
                    </a:ext>
                  </a:extLst>
                </a:gridCol>
                <a:gridCol w="2810694">
                  <a:extLst>
                    <a:ext uri="{9D8B030D-6E8A-4147-A177-3AD203B41FA5}">
                      <a16:colId xmlns:a16="http://schemas.microsoft.com/office/drawing/2014/main" val="3839309729"/>
                    </a:ext>
                  </a:extLst>
                </a:gridCol>
              </a:tblGrid>
              <a:tr h="767817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+mn-lt"/>
                        </a:rPr>
                        <a:t>Verrous (Technologiques ou d’usages)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+mn-lt"/>
                        </a:rPr>
                        <a:t>Solution innovante associée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+mn-lt"/>
                        </a:rPr>
                        <a:t>Partenaire(s) ayant la compétence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58547250"/>
                  </a:ext>
                </a:extLst>
              </a:tr>
              <a:tr h="524473">
                <a:tc>
                  <a:txBody>
                    <a:bodyPr/>
                    <a:lstStyle/>
                    <a:p>
                      <a:r>
                        <a:rPr lang="fr-FR" dirty="0"/>
                        <a:t>#1</a:t>
                      </a:r>
                      <a:endParaRPr lang="fr-FR" i="1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16926709"/>
                  </a:ext>
                </a:extLst>
              </a:tr>
              <a:tr h="524473">
                <a:tc>
                  <a:txBody>
                    <a:bodyPr/>
                    <a:lstStyle/>
                    <a:p>
                      <a:r>
                        <a:rPr lang="fr-FR" dirty="0"/>
                        <a:t>#2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8316112"/>
                  </a:ext>
                </a:extLst>
              </a:tr>
              <a:tr h="524473">
                <a:tc>
                  <a:txBody>
                    <a:bodyPr/>
                    <a:lstStyle/>
                    <a:p>
                      <a:r>
                        <a:rPr lang="fr-FR" dirty="0"/>
                        <a:t>#</a:t>
                      </a:r>
                      <a:r>
                        <a:rPr lang="fr-FR" dirty="0">
                          <a:latin typeface="+mn-lt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538123"/>
                  </a:ext>
                </a:extLst>
              </a:tr>
              <a:tr h="524473">
                <a:tc>
                  <a:txBody>
                    <a:bodyPr/>
                    <a:lstStyle/>
                    <a:p>
                      <a:r>
                        <a:rPr lang="fr-FR" dirty="0"/>
                        <a:t>#4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58314532"/>
                  </a:ext>
                </a:extLst>
              </a:tr>
              <a:tr h="524473">
                <a:tc>
                  <a:txBody>
                    <a:bodyPr/>
                    <a:lstStyle/>
                    <a:p>
                      <a:r>
                        <a:rPr lang="fr-FR" dirty="0"/>
                        <a:t>#5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64881602"/>
                  </a:ext>
                </a:extLst>
              </a:tr>
              <a:tr h="524473">
                <a:tc>
                  <a:txBody>
                    <a:bodyPr/>
                    <a:lstStyle/>
                    <a:p>
                      <a:r>
                        <a:rPr lang="fr-FR" dirty="0"/>
                        <a:t>#6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05351788"/>
                  </a:ext>
                </a:extLst>
              </a:tr>
              <a:tr h="524473">
                <a:tc>
                  <a:txBody>
                    <a:bodyPr/>
                    <a:lstStyle/>
                    <a:p>
                      <a:r>
                        <a:rPr lang="fr-FR" dirty="0"/>
                        <a:t>#7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134974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95780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E3F413-93FE-46FD-ADA6-FB77B94B851A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fr-FR" altLang="fr-FR" dirty="0">
                <a:cs typeface="Trebuchet MS" panose="020B0603020202020204" pitchFamily="34" charset="0"/>
              </a:rPr>
              <a:t>Partenariat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737995DB-2CF6-4350-83DD-28C67D624BF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474450" y="6348413"/>
            <a:ext cx="717550" cy="365125"/>
          </a:xfrm>
          <a:prstGeom prst="rect">
            <a:avLst/>
          </a:prstGeom>
        </p:spPr>
        <p:txBody>
          <a:bodyPr/>
          <a:lstStyle/>
          <a:p>
            <a:fld id="{94A22512-C393-4E2F-B042-1C943253E86C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74C4CCD-86B1-4117-9A6C-484E60E09272}"/>
              </a:ext>
            </a:extLst>
          </p:cNvPr>
          <p:cNvSpPr txBox="1"/>
          <p:nvPr/>
        </p:nvSpPr>
        <p:spPr>
          <a:xfrm>
            <a:off x="580519" y="1068029"/>
            <a:ext cx="109588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fr-FR" sz="1600" i="1" dirty="0">
                <a:solidFill>
                  <a:schemeClr val="bg1">
                    <a:lumMod val="65000"/>
                  </a:schemeClr>
                </a:solidFill>
              </a:rPr>
              <a:t>Complémentarité du consortium, description des rôles et compétences des partenaires.</a:t>
            </a:r>
            <a:endParaRPr lang="fr-FR" sz="2000" dirty="0">
              <a:latin typeface="Tw Cen MT" panose="020B0602020104020603" pitchFamily="34" charset="0"/>
            </a:endParaRPr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06386DA0-FAB2-4B3E-892E-A420812DBA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0883469"/>
              </p:ext>
            </p:extLst>
          </p:nvPr>
        </p:nvGraphicFramePr>
        <p:xfrm>
          <a:off x="0" y="1624763"/>
          <a:ext cx="11993879" cy="3914655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795478">
                  <a:extLst>
                    <a:ext uri="{9D8B030D-6E8A-4147-A177-3AD203B41FA5}">
                      <a16:colId xmlns:a16="http://schemas.microsoft.com/office/drawing/2014/main" val="2573336484"/>
                    </a:ext>
                  </a:extLst>
                </a:gridCol>
                <a:gridCol w="2795478">
                  <a:extLst>
                    <a:ext uri="{9D8B030D-6E8A-4147-A177-3AD203B41FA5}">
                      <a16:colId xmlns:a16="http://schemas.microsoft.com/office/drawing/2014/main" val="297208156"/>
                    </a:ext>
                  </a:extLst>
                </a:gridCol>
                <a:gridCol w="6402923">
                  <a:extLst>
                    <a:ext uri="{9D8B030D-6E8A-4147-A177-3AD203B41FA5}">
                      <a16:colId xmlns:a16="http://schemas.microsoft.com/office/drawing/2014/main" val="3839309729"/>
                    </a:ext>
                  </a:extLst>
                </a:gridCol>
              </a:tblGrid>
              <a:tr h="767817">
                <a:tc gridSpan="2"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+mn-lt"/>
                        </a:rPr>
                        <a:t>Partenaires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+mn-lt"/>
                        </a:rPr>
                        <a:t>Rôle du partenaire dans le projet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58547250"/>
                  </a:ext>
                </a:extLst>
              </a:tr>
              <a:tr h="524473">
                <a:tc>
                  <a:txBody>
                    <a:bodyPr/>
                    <a:lstStyle/>
                    <a:p>
                      <a:r>
                        <a:rPr lang="fr-FR" i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Logo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i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Nom structure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16926709"/>
                  </a:ext>
                </a:extLst>
              </a:tr>
              <a:tr h="52447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>
                              <a:lumMod val="65000"/>
                            </a:prst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Logo</a:t>
                      </a:r>
                      <a:endParaRPr kumimoji="0" lang="fr-FR" sz="18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>
                            <a:lumMod val="65000"/>
                          </a:prst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8316112"/>
                  </a:ext>
                </a:extLst>
              </a:tr>
              <a:tr h="52447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>
                              <a:lumMod val="65000"/>
                            </a:prst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Logo</a:t>
                      </a:r>
                      <a:endParaRPr kumimoji="0" lang="fr-FR" sz="18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>
                            <a:lumMod val="65000"/>
                          </a:prst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538123"/>
                  </a:ext>
                </a:extLst>
              </a:tr>
              <a:tr h="52447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>
                              <a:lumMod val="65000"/>
                            </a:prst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Logo</a:t>
                      </a:r>
                      <a:endParaRPr kumimoji="0" lang="fr-FR" sz="18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>
                            <a:lumMod val="65000"/>
                          </a:prst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58314532"/>
                  </a:ext>
                </a:extLst>
              </a:tr>
              <a:tr h="52447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>
                              <a:lumMod val="65000"/>
                            </a:prst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Logo</a:t>
                      </a:r>
                      <a:endParaRPr kumimoji="0" lang="fr-FR" sz="18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>
                            <a:lumMod val="65000"/>
                          </a:prst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64881602"/>
                  </a:ext>
                </a:extLst>
              </a:tr>
              <a:tr h="52447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>
                              <a:lumMod val="65000"/>
                            </a:prst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Logo</a:t>
                      </a:r>
                      <a:endParaRPr kumimoji="0" lang="fr-FR" sz="18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>
                            <a:lumMod val="65000"/>
                          </a:prst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053517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84166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E3F413-93FE-46FD-ADA6-FB77B94B8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1272" y="179219"/>
            <a:ext cx="8224327" cy="773562"/>
          </a:xfrm>
          <a:prstGeom prst="rect">
            <a:avLst/>
          </a:prstGeom>
        </p:spPr>
        <p:txBody>
          <a:bodyPr/>
          <a:lstStyle/>
          <a:p>
            <a:r>
              <a:rPr lang="fr-FR" altLang="fr-FR" dirty="0">
                <a:cs typeface="Trebuchet MS" panose="020B0603020202020204" pitchFamily="34" charset="0"/>
              </a:rPr>
              <a:t>Synoptique du projet et lot de travaux</a:t>
            </a:r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0E97015-DECF-4CAC-A066-6CF5C61EF5E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15770" y="2479470"/>
            <a:ext cx="11117819" cy="3372147"/>
          </a:xfrm>
        </p:spPr>
        <p:txBody>
          <a:bodyPr/>
          <a:lstStyle/>
          <a:p>
            <a:endParaRPr lang="fr-FR" sz="24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74C4CCD-86B1-4117-9A6C-484E60E09272}"/>
              </a:ext>
            </a:extLst>
          </p:cNvPr>
          <p:cNvSpPr txBox="1"/>
          <p:nvPr/>
        </p:nvSpPr>
        <p:spPr>
          <a:xfrm>
            <a:off x="415770" y="1169822"/>
            <a:ext cx="113604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fr-FR" sz="2000" i="1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Schéma de la chaîne de valeur présentant la complétude, la compétence et la complémentarité des lots de travaux et du consortium. Privilégier les schémas visuels, type diagramme de PERT. </a:t>
            </a:r>
            <a:endParaRPr lang="fr-FR" sz="2000" i="1" dirty="0">
              <a:solidFill>
                <a:srgbClr val="619FD7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80454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E3F413-93FE-46FD-ADA6-FB77B94B8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1272" y="179219"/>
            <a:ext cx="8224327" cy="773562"/>
          </a:xfrm>
          <a:prstGeom prst="rect">
            <a:avLst/>
          </a:prstGeom>
        </p:spPr>
        <p:txBody>
          <a:bodyPr/>
          <a:lstStyle/>
          <a:p>
            <a:r>
              <a:rPr lang="fr-FR" altLang="fr-FR" dirty="0">
                <a:cs typeface="Trebuchet MS" panose="020B0603020202020204" pitchFamily="34" charset="0"/>
              </a:rPr>
              <a:t>Contenu technique </a:t>
            </a:r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0E97015-DECF-4CAC-A066-6CF5C61EF5E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15770" y="2080260"/>
            <a:ext cx="11117819" cy="3771357"/>
          </a:xfrm>
        </p:spPr>
        <p:txBody>
          <a:bodyPr/>
          <a:lstStyle/>
          <a:p>
            <a:endParaRPr lang="fr-FR" sz="24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74C4CCD-86B1-4117-9A6C-484E60E09272}"/>
              </a:ext>
            </a:extLst>
          </p:cNvPr>
          <p:cNvSpPr txBox="1"/>
          <p:nvPr/>
        </p:nvSpPr>
        <p:spPr>
          <a:xfrm>
            <a:off x="415770" y="1169822"/>
            <a:ext cx="113604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fr-FR" sz="2000" i="1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Détails techniques </a:t>
            </a:r>
            <a:r>
              <a:rPr lang="fr-FR" sz="2000" i="1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des solutions /produits </a:t>
            </a:r>
            <a:endParaRPr lang="fr-FR" sz="2000" i="1" dirty="0">
              <a:solidFill>
                <a:srgbClr val="619FD7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9806568"/>
      </p:ext>
    </p:extLst>
  </p:cSld>
  <p:clrMapOvr>
    <a:masterClrMapping/>
  </p:clrMapOvr>
</p:sld>
</file>

<file path=ppt/theme/theme1.xml><?xml version="1.0" encoding="utf-8"?>
<a:theme xmlns:a="http://schemas.openxmlformats.org/drawingml/2006/main" name="PREZ-masque corporate">
  <a:themeElements>
    <a:clrScheme name="Personnalisé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8A1FA"/>
      </a:accent5>
      <a:accent6>
        <a:srgbClr val="70AD47"/>
      </a:accent6>
      <a:hlink>
        <a:srgbClr val="0563C1"/>
      </a:hlink>
      <a:folHlink>
        <a:srgbClr val="954F72"/>
      </a:folHlink>
    </a:clrScheme>
    <a:fontScheme name="Personnalisé 1">
      <a:majorFont>
        <a:latin typeface="Impac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-masque corporate.potx" id="{D2C85F96-4310-4EED-9E98-BEAB95093D08}" vid="{F0C5048F-E896-40DF-B0A1-969259BB4E9B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046BDAD6B1B34DA37AC2222660AF75" ma:contentTypeVersion="2" ma:contentTypeDescription="Crée un document." ma:contentTypeScope="" ma:versionID="9ef70b29ae590d5c0a94aa8959f8aeee">
  <xsd:schema xmlns:xsd="http://www.w3.org/2001/XMLSchema" xmlns:xs="http://www.w3.org/2001/XMLSchema" xmlns:p="http://schemas.microsoft.com/office/2006/metadata/properties" xmlns:ns2="a3c17a52-1c3d-4cd4-aff8-1d8dcb7a2216" targetNamespace="http://schemas.microsoft.com/office/2006/metadata/properties" ma:root="true" ma:fieldsID="7581cbb581e1541d0f40fff276cdaa37" ns2:_="">
    <xsd:import namespace="a3c17a52-1c3d-4cd4-aff8-1d8dcb7a221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c17a52-1c3d-4cd4-aff8-1d8dcb7a221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99AAE83-D875-4325-88EC-82CEB884C1E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46E372D-C19F-4CCB-BB96-FF42F19D66E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3c17a52-1c3d-4cd4-aff8-1d8dcb7a221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503B4A0-81A0-4BF6-80AE-D0077685476D}">
  <ds:schemaRefs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a3c17a52-1c3d-4cd4-aff8-1d8dcb7a2216"/>
    <ds:schemaRef ds:uri="http://purl.org/dc/terms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59768</TotalTime>
  <Words>737</Words>
  <Application>Microsoft Office PowerPoint</Application>
  <PresentationFormat>Grand écran</PresentationFormat>
  <Paragraphs>136</Paragraphs>
  <Slides>18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13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32" baseType="lpstr">
      <vt:lpstr>ＭＳ Ｐゴシック</vt:lpstr>
      <vt:lpstr>Arial</vt:lpstr>
      <vt:lpstr>Calibri</vt:lpstr>
      <vt:lpstr>Calibri Light</vt:lpstr>
      <vt:lpstr>Franklin Gothic Demi Cond</vt:lpstr>
      <vt:lpstr>Impact</vt:lpstr>
      <vt:lpstr>Roboto Condensed</vt:lpstr>
      <vt:lpstr>Sony Sketch EF</vt:lpstr>
      <vt:lpstr>Trebuchet MS</vt:lpstr>
      <vt:lpstr>Tw Cen MT</vt:lpstr>
      <vt:lpstr>Verdana</vt:lpstr>
      <vt:lpstr>Wingdings</vt:lpstr>
      <vt:lpstr>Wingdings 3</vt:lpstr>
      <vt:lpstr>PREZ-masque corporate</vt:lpstr>
      <vt:lpstr>Nom Projet / Structure coordinatrice</vt:lpstr>
      <vt:lpstr>Présentation globale du projet</vt:lpstr>
      <vt:lpstr>Demande de labellisation Images et Réseaux</vt:lpstr>
      <vt:lpstr>Contexte et objectifs</vt:lpstr>
      <vt:lpstr>Etat de l’art et positionnement concurrentiel</vt:lpstr>
      <vt:lpstr>Verrous, innovations</vt:lpstr>
      <vt:lpstr>Partenariat</vt:lpstr>
      <vt:lpstr>Synoptique du projet et lot de travaux</vt:lpstr>
      <vt:lpstr>Contenu technique </vt:lpstr>
      <vt:lpstr>Modèle économique /Analyse du marché </vt:lpstr>
      <vt:lpstr>Stratégie d’exploitation et de valorisation</vt:lpstr>
      <vt:lpstr>Retombées économiques du projet</vt:lpstr>
      <vt:lpstr>Aspect développement durable du projet</vt:lpstr>
      <vt:lpstr>Annexes</vt:lpstr>
      <vt:lpstr>Analyse des risques</vt:lpstr>
      <vt:lpstr>Planning synthétique</vt:lpstr>
      <vt:lpstr>Si projet déjà présenté au CSV (AAP précédent) 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Rapport Charte Graphique I&amp;R</dc:title>
  <dc:creator>Marie ALAMERCERY</dc:creator>
  <cp:lastModifiedBy>Florence MARTINEAU</cp:lastModifiedBy>
  <cp:revision>746</cp:revision>
  <cp:lastPrinted>2021-11-19T07:49:43Z</cp:lastPrinted>
  <dcterms:created xsi:type="dcterms:W3CDTF">2021-02-12T14:27:29Z</dcterms:created>
  <dcterms:modified xsi:type="dcterms:W3CDTF">2024-05-16T12:05:56Z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0x0101004A046BDAD6B1B34DA37AC2222660AF75</vt:lpwstr>
  </property>
</Properties>
</file>